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Актуальные вопросы оказания психиатрической помощи несовершеннолетним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373216"/>
            <a:ext cx="5902424" cy="1001706"/>
          </a:xfrm>
        </p:spPr>
        <p:txBody>
          <a:bodyPr/>
          <a:lstStyle/>
          <a:p>
            <a:r>
              <a:rPr lang="ru-RU" dirty="0" smtClean="0"/>
              <a:t>  А.Е. Безруких , детский- психиатр ТПМПК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Для точной диагностики у психиатра необходимо: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Характеристика с места обучения.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Логопедическое обследование при наличии нарушений речи.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Психологическое обследование.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Тетради, рисунки, работы ребенка.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Данные анамнеза (амбулаторная карта, выписки учреждений).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Помните!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Учитель видит ребёнка целый год.</a:t>
            </a:r>
          </a:p>
          <a:p>
            <a:r>
              <a:rPr lang="ru-RU" dirty="0" smtClean="0"/>
              <a:t>Психиатр видит ребёнка 15-30 минут.</a:t>
            </a:r>
          </a:p>
          <a:p>
            <a:r>
              <a:rPr lang="ru-RU" dirty="0" smtClean="0"/>
              <a:t>Родители склонны утаивать данные анамнеза, скрывать факты девиантного поведения или низкую успеваемость в обучении.</a:t>
            </a:r>
          </a:p>
          <a:p>
            <a:r>
              <a:rPr lang="ru-RU" dirty="0" smtClean="0"/>
              <a:t>Чем более подробны и точны данные характеристики ребёнка с места учёбы, тем быстрее и точнее будет поставлен диагноз, связанный с трудностями обучения в школе.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Функции врачей ПМПК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Выявить причину нарушений </a:t>
            </a:r>
          </a:p>
          <a:p>
            <a:r>
              <a:rPr lang="ru-RU" dirty="0" smtClean="0"/>
              <a:t>Помощь в установлении клинического диагноза</a:t>
            </a:r>
          </a:p>
          <a:p>
            <a:r>
              <a:rPr lang="ru-RU" dirty="0" smtClean="0"/>
              <a:t>Определить возможную динамику и прогноз</a:t>
            </a:r>
          </a:p>
          <a:p>
            <a:r>
              <a:rPr lang="ru-RU" dirty="0" smtClean="0"/>
              <a:t>Рекомендовать необходимые условия для ребенка, в т.ч. медицинское сопровождение</a:t>
            </a:r>
          </a:p>
          <a:p>
            <a:r>
              <a:rPr lang="ru-RU" dirty="0" smtClean="0"/>
              <a:t>Помощь в выборе АООП</a:t>
            </a:r>
          </a:p>
          <a:p>
            <a:r>
              <a:rPr lang="ru-RU" dirty="0" smtClean="0"/>
              <a:t>Мониторинг выполнения рекомендаций ПМПК</a:t>
            </a:r>
          </a:p>
          <a:p>
            <a:r>
              <a:rPr lang="ru-RU" dirty="0" smtClean="0"/>
              <a:t>«Адвокат» ребенка</a:t>
            </a:r>
          </a:p>
          <a:p>
            <a:r>
              <a:rPr lang="ru-RU" dirty="0" smtClean="0"/>
              <a:t>Межведомственное взаимодействие</a:t>
            </a:r>
          </a:p>
          <a:p>
            <a:r>
              <a:rPr lang="ru-RU" dirty="0" smtClean="0"/>
              <a:t>Консультирование родителей</a:t>
            </a:r>
          </a:p>
          <a:p>
            <a:r>
              <a:rPr lang="ru-RU" dirty="0" smtClean="0"/>
              <a:t>Обмен опытом и знаниями с членами ПМПК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Особенности работы ПМПК с различным контингентом детей</a:t>
            </a:r>
          </a:p>
          <a:p>
            <a:endParaRPr lang="ru-RU" sz="3200" b="1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Умственная отсталость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Нарушения поведения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Шизофрения, расстройства личности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Дети сироты, опекаемые дети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Дети мигранты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Главные критерии олигофрении </a:t>
            </a:r>
          </a:p>
          <a:p>
            <a:pPr algn="ctr"/>
            <a:endParaRPr lang="ru-RU" sz="28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своеобразная психопатологическая структура слабоумия 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преобладанием слабости абстрактного мышления при меньшей выраженности нарушений предпосылок интеллекта и относительно менее грубым недоразвитием эмоциональной сферы;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непрогредиентность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интеллектуальной недостаточности, являющейся следствием нарушения онтогенетического развития;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замедленный темп психического развития индивида.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3690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800" dirty="0" smtClean="0"/>
              <a:t>«Образное мышление –основной вид мышления в младшем школьном возрасте». В.С. Мухина</a:t>
            </a:r>
          </a:p>
          <a:p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b="1" dirty="0" smtClean="0"/>
              <a:t>Отождествление неуспеваемости с умственной отсталостью является грубой и опасной теоретической и практической ошибкой</a:t>
            </a:r>
            <a:r>
              <a:rPr lang="ru-RU" sz="2800" dirty="0" smtClean="0"/>
              <a:t>». С.Д. </a:t>
            </a:r>
            <a:r>
              <a:rPr lang="ru-RU" sz="2800" dirty="0" err="1" smtClean="0"/>
              <a:t>Забрамная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4"/>
            <a:ext cx="81369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ПРИЧИНЫ ВЫСОКОЙ РАСПРОСТРАНЕННОСТИ УМСТВЕННОЙ ОТСТАЛОСТИ СРЕДИ НЕСОВЕРШЕННОЛЕТНИХ КРАСНОЯРСКОГО КРАЯ</a:t>
            </a:r>
          </a:p>
          <a:p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Социально-экономические причины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Ошибки при диагностике: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не проводится обследование психологом по м. Векслера или </a:t>
            </a:r>
            <a:r>
              <a:rPr lang="ru-RU" sz="2000" dirty="0" err="1" smtClean="0"/>
              <a:t>Равена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критерием диагностики является школьная неуспеваемость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недостаточно анализируются причины школьной неуспеваемости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виды АООП, инклюзия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особенности детей -сирот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отсутствие наблюдения в динамике после постановки диагноза</a:t>
            </a:r>
          </a:p>
          <a:p>
            <a:r>
              <a:rPr lang="ru-RU" sz="2000" dirty="0" smtClean="0"/>
              <a:t>школы не заинтересованы направлять детей с хорошей успеваемостью на консультацию к психиатру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Нет механизма возвращения ребенка на общеобразовательную программу с адаптированной программы для детей с умственной отсталостью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ПРОБЛЕМА: НЕ СПРАВЛЯЕТСЯ С ПРОГРАММОЙ ОБУЧЕНИЯ</a:t>
            </a:r>
          </a:p>
          <a:p>
            <a:r>
              <a:rPr lang="ru-RU" sz="2400" dirty="0" smtClean="0"/>
              <a:t>ПРИЧИНЫ:</a:t>
            </a:r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Умственная отсталость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Задержка психического развития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Социально-педагогическая запущенность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Органическое поражение ЦНС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Специфические расстройства школьных навыков (</a:t>
            </a:r>
            <a:r>
              <a:rPr lang="ru-RU" sz="2000" dirty="0" err="1" smtClean="0"/>
              <a:t>дислексия</a:t>
            </a:r>
            <a:r>
              <a:rPr lang="ru-RU" sz="2000" dirty="0" smtClean="0"/>
              <a:t>, </a:t>
            </a:r>
            <a:r>
              <a:rPr lang="ru-RU" sz="2000" dirty="0" err="1" smtClean="0"/>
              <a:t>дисграфия</a:t>
            </a:r>
            <a:r>
              <a:rPr lang="ru-RU" sz="2000" dirty="0" smtClean="0"/>
              <a:t>, счет)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Хроническая </a:t>
            </a:r>
            <a:r>
              <a:rPr lang="ru-RU" sz="2000" dirty="0" err="1" smtClean="0"/>
              <a:t>неуспешность</a:t>
            </a:r>
            <a:r>
              <a:rPr lang="ru-RU" sz="2000" dirty="0" smtClean="0"/>
              <a:t>, школьная тревожность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СДВГ и другие расстройства поведения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Снижение познавательной мотивации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Астения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Психофизический инфантилизм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Депрессивные расстройства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Расстройства адаптации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Дети с подобными расстройствами не находятся просто на более низком уровне нормального континуума </a:t>
            </a:r>
            <a:r>
              <a:rPr lang="ru-RU" sz="2800" b="1" dirty="0" smtClean="0"/>
              <a:t>и, следовательно, "догонят" со временем сверстников</a:t>
            </a:r>
            <a:r>
              <a:rPr lang="ru-RU" sz="2800" dirty="0" smtClean="0"/>
              <a:t>. </a:t>
            </a:r>
          </a:p>
          <a:p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Во многих случаях признаки этих нарушений могут продолжаться в подростковом возрасте, сохраняясь и у взрослых.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4344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Диагностические критерии </a:t>
            </a:r>
          </a:p>
          <a:p>
            <a:endParaRPr lang="ru-RU" sz="2000" dirty="0" smtClean="0"/>
          </a:p>
          <a:p>
            <a:r>
              <a:rPr lang="ru-RU" sz="2000" dirty="0" smtClean="0"/>
              <a:t>Нарушение должно быть специфическим в том смысле, что его нельзя объяснить только умственной отсталостью или не столь выраженным снижением общего интеллектуального уровня. </a:t>
            </a:r>
          </a:p>
          <a:p>
            <a:endParaRPr lang="ru-RU" sz="2000" dirty="0" smtClean="0"/>
          </a:p>
          <a:p>
            <a:r>
              <a:rPr lang="ru-RU" sz="2000" dirty="0" smtClean="0"/>
              <a:t>Так как </a:t>
            </a:r>
            <a:r>
              <a:rPr lang="ru-RU" sz="2000" b="1" dirty="0" smtClean="0"/>
              <a:t>коэффициент умственного развития и школьные достижения не идут прямо параллельно, </a:t>
            </a:r>
            <a:r>
              <a:rPr lang="ru-RU" sz="2000" dirty="0" smtClean="0"/>
              <a:t>это решение может быть сделано только на основе индивидуально назначаемых стандартизированных тестов на усвоенный материал и коэффициент умственного развития, соответствующих определенной культуре и образовательной системе. </a:t>
            </a:r>
          </a:p>
          <a:p>
            <a:endParaRPr lang="ru-RU" sz="2000" b="1" dirty="0" smtClean="0"/>
          </a:p>
          <a:p>
            <a:r>
              <a:rPr lang="ru-RU" sz="2000" dirty="0" smtClean="0"/>
              <a:t>Такие тесты должны использоваться вместе со статистическими таблицами с данными о среднем ожидаемом уровне усвоения школьного материала при определенном коэффициенте умственного развития в данном возрасте.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518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Актуальные вопросы оказания психиатрической помощи несовершеннолетним</vt:lpstr>
      <vt:lpstr>Функции врачей ПМПК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Для точной диагностики у психиатра необходимо:</vt:lpstr>
      <vt:lpstr>Помните!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оказания психиатрической помощи несовершеннолетним</dc:title>
  <dc:creator>Федор</dc:creator>
  <cp:lastModifiedBy>Userruo</cp:lastModifiedBy>
  <cp:revision>10</cp:revision>
  <dcterms:created xsi:type="dcterms:W3CDTF">2021-11-23T22:27:40Z</dcterms:created>
  <dcterms:modified xsi:type="dcterms:W3CDTF">2022-02-03T08:59:44Z</dcterms:modified>
</cp:coreProperties>
</file>