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8"/>
  </p:handoutMasterIdLst>
  <p:sldIdLst>
    <p:sldId id="256" r:id="rId2"/>
    <p:sldId id="318" r:id="rId3"/>
    <p:sldId id="257" r:id="rId4"/>
    <p:sldId id="286" r:id="rId5"/>
    <p:sldId id="299" r:id="rId6"/>
    <p:sldId id="300" r:id="rId7"/>
    <p:sldId id="258" r:id="rId8"/>
    <p:sldId id="301" r:id="rId9"/>
    <p:sldId id="302" r:id="rId10"/>
    <p:sldId id="291" r:id="rId11"/>
    <p:sldId id="303" r:id="rId12"/>
    <p:sldId id="292" r:id="rId13"/>
    <p:sldId id="304" r:id="rId14"/>
    <p:sldId id="305" r:id="rId15"/>
    <p:sldId id="310" r:id="rId16"/>
    <p:sldId id="306" r:id="rId17"/>
    <p:sldId id="316" r:id="rId18"/>
    <p:sldId id="309" r:id="rId19"/>
    <p:sldId id="315" r:id="rId20"/>
    <p:sldId id="308" r:id="rId21"/>
    <p:sldId id="317" r:id="rId22"/>
    <p:sldId id="313" r:id="rId23"/>
    <p:sldId id="307" r:id="rId24"/>
    <p:sldId id="319" r:id="rId25"/>
    <p:sldId id="314" r:id="rId26"/>
    <p:sldId id="31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2D301-7B98-48BC-98CD-D74810C36184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3D2CA-47E5-485E-84C7-03267481B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50109E-474F-4B76-B852-05D374CAD4AE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A55AA7-602E-495B-803A-19CF534758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PISA" TargetMode="External"/><Relationship Id="rId2" Type="http://schemas.openxmlformats.org/officeDocument/2006/relationships/hyperlink" Target="https://kipk.ru/functional-literacy-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h.edu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guo.ru/rb-topic.php?t=29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3672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</a:rPr>
              <a:t>Планирование и Реализация комплекса мер по формированию и оценке функциональной грамотности </a:t>
            </a:r>
            <a:br>
              <a:rPr lang="ru-RU" sz="32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</a:rPr>
              <a:t>в ОУ  Богучанского района</a:t>
            </a:r>
            <a:endParaRPr lang="ru-RU" sz="32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229200"/>
            <a:ext cx="3272408" cy="108012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Совещание  с  ответственными за формирование и оценку ФГ в ОУ, руководителями  РМО</a:t>
            </a:r>
          </a:p>
          <a:p>
            <a:pPr algn="r"/>
            <a:r>
              <a:rPr lang="ru-RU" dirty="0" smtClean="0"/>
              <a:t>14.10.2021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проводить математические рассуждения и формулировать, применять, интерпретировать математические знания для решения проблем в разнообразных контекстах реального 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  <a:ea typeface="Roboto Light" charset="0"/>
                <a:cs typeface="Times New Roman" pitchFamily="18" charset="0"/>
              </a:rPr>
              <a:t>Естественнонаучная грамотность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altLang="ru-RU" dirty="0" smtClean="0">
                <a:latin typeface="Times New Roman" pitchFamily="18" charset="0"/>
                <a:ea typeface="Roboto Light" charset="0"/>
                <a:cs typeface="Times New Roman" pitchFamily="18" charset="0"/>
              </a:rPr>
              <a:t>способность человека занимать активную гражданскую позицию по вопросам, связанным с применением достижений естественных наук, и его готовность интересоваться естественнонаучными идеями</a:t>
            </a:r>
            <a:endParaRPr lang="ru-RU" dirty="0" smtClean="0">
              <a:latin typeface="Times New Roman" pitchFamily="18" charset="0"/>
              <a:ea typeface="Roboto Light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Креативное мышление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способность продуктивно участвовать в процессе выработки, оценки и совершенствования идей, направленных  на получение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инновационных и эффективных решений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новых  знаний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эффективного выражения воображения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заданий (км)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Школа будущего</a:t>
            </a:r>
          </a:p>
          <a:p>
            <a:r>
              <a:rPr lang="ru-RU" dirty="0" smtClean="0"/>
              <a:t> Вам нравится ваша школа?</a:t>
            </a:r>
          </a:p>
          <a:p>
            <a:r>
              <a:rPr lang="ru-RU" dirty="0" smtClean="0"/>
              <a:t> Что бы вы хотели в ней изменить? </a:t>
            </a:r>
          </a:p>
          <a:p>
            <a:r>
              <a:rPr lang="ru-RU" dirty="0" smtClean="0"/>
              <a:t>Как вы думаете, какой будет школа в будущем, лет через 100? </a:t>
            </a:r>
          </a:p>
          <a:p>
            <a:r>
              <a:rPr lang="ru-RU" dirty="0" smtClean="0"/>
              <a:t>Предлагаем вам задуматься над этими вопросами при выполнении последующих заданий. </a:t>
            </a:r>
          </a:p>
          <a:p>
            <a:r>
              <a:rPr lang="ru-RU" dirty="0" smtClean="0"/>
              <a:t>Проявите воображение! </a:t>
            </a:r>
          </a:p>
          <a:p>
            <a:endParaRPr lang="ru-RU" dirty="0" smtClean="0"/>
          </a:p>
          <a:p>
            <a:r>
              <a:rPr lang="ru-RU" dirty="0" smtClean="0"/>
              <a:t>1. Что из того, что вам нравится в вашей школе, обязательно нужно сохранить в школе будущего? </a:t>
            </a:r>
          </a:p>
          <a:p>
            <a:r>
              <a:rPr lang="ru-RU" dirty="0" smtClean="0"/>
              <a:t>Запишите две разных идеи. </a:t>
            </a:r>
          </a:p>
          <a:p>
            <a:endParaRPr lang="ru-RU" dirty="0" smtClean="0"/>
          </a:p>
          <a:p>
            <a:r>
              <a:rPr lang="ru-RU" dirty="0" smtClean="0"/>
              <a:t> Что из того, что вам НЕ нравится в вашей школе, обязательно нужно изменить в школе будущего? Запишите две разных идеи.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Глобальная компетентность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осведомленность о состоянии планеты и глобальной динамике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осознание необходимости межкультурного взаимодействия  (умение представить свои действия и идеи в контексте иной культуры)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умение принимать осознанные решения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заданий (ГК)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Найдёныш</a:t>
            </a:r>
          </a:p>
          <a:p>
            <a:endParaRPr lang="ru-RU" dirty="0" smtClean="0"/>
          </a:p>
          <a:p>
            <a:r>
              <a:rPr lang="ru-RU" dirty="0" smtClean="0"/>
              <a:t> На прогулке пятиклассники увидели, как на углу улицы остановился автомобиль и из открывшейся дверцы на тротуар полетел странный </a:t>
            </a:r>
            <a:r>
              <a:rPr lang="ru-RU" dirty="0" err="1" smtClean="0"/>
              <a:t>чёрнобелый</a:t>
            </a:r>
            <a:r>
              <a:rPr lang="ru-RU" dirty="0" smtClean="0"/>
              <a:t> клубочек. Это был котёнок. Так владельцы автомобиля избавились от него. Дети подобрали котёнка и сделали всё, чтобы помочь ему. Маша и Серёжа стали звонить родителям: не разрешат ли они забрать найдёныша домой. Мама Маши сразу согласилась. Так пятиклассники спасли котёнка, а он нашёл настоящих хозяев. </a:t>
            </a:r>
          </a:p>
          <a:p>
            <a:endParaRPr lang="ru-RU" dirty="0" smtClean="0"/>
          </a:p>
          <a:p>
            <a:r>
              <a:rPr lang="ru-RU" dirty="0" smtClean="0"/>
              <a:t>1. Основываясь на информации текста, укажите, для чего дети подобрали котенка. </a:t>
            </a:r>
          </a:p>
          <a:p>
            <a:r>
              <a:rPr lang="ru-RU" dirty="0" smtClean="0"/>
              <a:t>Выберите верный ответ. </a:t>
            </a:r>
          </a:p>
          <a:p>
            <a:r>
              <a:rPr lang="ru-RU" dirty="0" smtClean="0"/>
              <a:t>1) Дети подобрали котёнка, чтобы играть с ним.  </a:t>
            </a:r>
          </a:p>
          <a:p>
            <a:r>
              <a:rPr lang="ru-RU" dirty="0" smtClean="0"/>
              <a:t>2) Дети подобрали котёнка, чтобы покормить его.  </a:t>
            </a:r>
          </a:p>
          <a:p>
            <a:r>
              <a:rPr lang="ru-RU" dirty="0" smtClean="0"/>
              <a:t>3) Дети подобрали котёнка, чтобы рассказать о нём родителям.  </a:t>
            </a:r>
          </a:p>
          <a:p>
            <a:r>
              <a:rPr lang="ru-RU" dirty="0" smtClean="0"/>
              <a:t>4) Дети подобрали котёнка, чтобы спасти ему жизнь. 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отличия </a:t>
            </a:r>
            <a:br>
              <a:rPr lang="ru-RU" sz="3600" dirty="0" smtClean="0"/>
            </a:br>
            <a:r>
              <a:rPr lang="ru-RU" sz="3600" dirty="0" smtClean="0"/>
              <a:t>традиционных заданий</a:t>
            </a:r>
            <a:br>
              <a:rPr lang="ru-RU" sz="3600" dirty="0" smtClean="0"/>
            </a:br>
            <a:r>
              <a:rPr lang="ru-RU" sz="3600" dirty="0" smtClean="0"/>
              <a:t> и заданий для формирования ФГ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492896"/>
          <a:ext cx="8280920" cy="4176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6233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Традиционные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 формированию ФГ</a:t>
                      </a:r>
                      <a:endParaRPr lang="ru-RU" sz="2400" dirty="0"/>
                    </a:p>
                  </a:txBody>
                  <a:tcPr/>
                </a:tc>
              </a:tr>
              <a:tr h="700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принципу «От способа – к задаче»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принципу «От задачи</a:t>
                      </a:r>
                      <a:r>
                        <a:rPr lang="ru-RU" baseline="0" dirty="0" smtClean="0"/>
                        <a:t> – к способу»</a:t>
                      </a:r>
                      <a:endParaRPr lang="ru-RU" dirty="0"/>
                    </a:p>
                  </a:txBody>
                  <a:tcPr/>
                </a:tc>
              </a:tr>
              <a:tr h="1075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 отсутствует,  есть учебный 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 реальная, явно выраженная</a:t>
                      </a:r>
                      <a:endParaRPr lang="ru-RU" dirty="0"/>
                    </a:p>
                  </a:txBody>
                  <a:tcPr/>
                </a:tc>
              </a:tr>
              <a:tr h="7008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Контекст</a:t>
                      </a:r>
                      <a:r>
                        <a:rPr lang="ru-RU" baseline="0" dirty="0" smtClean="0"/>
                        <a:t> отсутствует или учебный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Контекст внеучебный</a:t>
                      </a:r>
                      <a:endParaRPr lang="ru-RU" dirty="0"/>
                    </a:p>
                  </a:txBody>
                  <a:tcPr/>
                </a:tc>
              </a:tr>
              <a:tr h="1075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Охватывает</a:t>
                      </a:r>
                      <a:r>
                        <a:rPr lang="ru-RU" baseline="0" dirty="0" smtClean="0"/>
                        <a:t> предметные умения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Охватывает оцениваемые компетентности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 в заданиях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Users\Userruo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9047614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совещания: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Старт полномасштабной работы по формированию и оцениванию функциональной грамотности в Богучанском районе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особенности заданий по формированию ФГ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Поставлены вне предметной области и решаются с помощью предметных знаний</a:t>
            </a:r>
          </a:p>
          <a:p>
            <a:endParaRPr lang="ru-RU" dirty="0" smtClean="0"/>
          </a:p>
          <a:p>
            <a:r>
              <a:rPr lang="ru-RU" dirty="0" smtClean="0"/>
              <a:t>Описывается жизненная ситуация близкая и понятная учащемуся</a:t>
            </a:r>
          </a:p>
          <a:p>
            <a:endParaRPr lang="ru-RU" dirty="0" smtClean="0"/>
          </a:p>
          <a:p>
            <a:r>
              <a:rPr lang="ru-RU" dirty="0" smtClean="0"/>
              <a:t>Контекст близок к проблемным ситуациям, возникающим в повседневной жизни</a:t>
            </a:r>
          </a:p>
          <a:p>
            <a:endParaRPr lang="ru-RU" dirty="0" smtClean="0"/>
          </a:p>
          <a:p>
            <a:r>
              <a:rPr lang="ru-RU" dirty="0" smtClean="0"/>
              <a:t>Ситуация требует осознанного выбора модели поведения</a:t>
            </a:r>
          </a:p>
          <a:p>
            <a:r>
              <a:rPr lang="ru-RU" dirty="0" smtClean="0"/>
              <a:t>Вопросы изложены простым, ясным языком</a:t>
            </a:r>
          </a:p>
          <a:p>
            <a:endParaRPr lang="ru-RU" dirty="0" smtClean="0"/>
          </a:p>
          <a:p>
            <a:r>
              <a:rPr lang="ru-RU" dirty="0" smtClean="0"/>
              <a:t>Требуется перевод с обыденного языка на предметный</a:t>
            </a:r>
          </a:p>
          <a:p>
            <a:endParaRPr lang="ru-RU" dirty="0" smtClean="0"/>
          </a:p>
          <a:p>
            <a:r>
              <a:rPr lang="ru-RU" dirty="0" smtClean="0"/>
              <a:t>Используются разные форматы информации: рисунки, диаграммы, таблицы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Функциональная грамотность (ФГ)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/>
              <a:t> </a:t>
            </a:r>
            <a:r>
              <a:rPr lang="ru-RU" sz="6000" b="1" dirty="0" smtClean="0"/>
              <a:t>ФГ </a:t>
            </a:r>
            <a:r>
              <a:rPr lang="ru-RU" sz="6000" dirty="0" smtClean="0"/>
              <a:t>-  </a:t>
            </a:r>
            <a:r>
              <a:rPr lang="ru-RU" sz="6000" b="1" dirty="0" smtClean="0"/>
              <a:t>способность применять приобретенные в течение жизни  знания, умения, навыки для  решения широкого круга жизненных задач в различных сферах человеческой деятельности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Обнаруживает себя за пределами учебных ситуаций, в задачах, не похожих на те где эти  знания и умения, способы приобретались</a:t>
            </a:r>
          </a:p>
          <a:p>
            <a:endParaRPr lang="ru-RU" dirty="0" smtClean="0"/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ФГ – это не новые знания или грамотности !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6 направлений:</a:t>
            </a:r>
          </a:p>
          <a:p>
            <a:pPr algn="ctr">
              <a:buNone/>
            </a:pPr>
            <a:endParaRPr lang="ru-RU" b="1" u="sng" dirty="0" smtClean="0"/>
          </a:p>
          <a:p>
            <a:r>
              <a:rPr lang="ru-RU" dirty="0" smtClean="0"/>
              <a:t>Читательская грамотность (ЧГ)</a:t>
            </a:r>
          </a:p>
          <a:p>
            <a:r>
              <a:rPr lang="ru-RU" dirty="0" smtClean="0"/>
              <a:t>Математическая грамотность (МГ)</a:t>
            </a:r>
          </a:p>
          <a:p>
            <a:r>
              <a:rPr lang="ru-RU" dirty="0" smtClean="0"/>
              <a:t>Естественнонаучная грамотность (ЕГ)</a:t>
            </a:r>
          </a:p>
          <a:p>
            <a:r>
              <a:rPr lang="ru-RU" dirty="0" smtClean="0"/>
              <a:t>Финансовая грамотность (</a:t>
            </a:r>
            <a:r>
              <a:rPr lang="ru-RU" dirty="0" err="1" smtClean="0"/>
              <a:t>Фин</a:t>
            </a:r>
            <a:r>
              <a:rPr lang="ru-RU" dirty="0" smtClean="0"/>
              <a:t> Г)</a:t>
            </a:r>
          </a:p>
          <a:p>
            <a:r>
              <a:rPr lang="ru-RU" dirty="0" smtClean="0"/>
              <a:t>Глобальные компетенции (ГК)</a:t>
            </a:r>
          </a:p>
          <a:p>
            <a:r>
              <a:rPr lang="ru-RU" dirty="0" smtClean="0"/>
              <a:t>Креативное мышление (КМ)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https://kipk.ru/functional-literacy-main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https://fioco.ru/PISA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https://resh.edu.ru/</a:t>
            </a:r>
            <a:r>
              <a:rPr lang="ru-RU" dirty="0" smtClean="0"/>
              <a:t> (создается)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pic>
        <p:nvPicPr>
          <p:cNvPr id="2050" name="Picture 2" descr="D:\Users\Userruo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340768"/>
            <a:ext cx="8458653" cy="489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Организация  </a:t>
            </a:r>
            <a:r>
              <a:rPr lang="ru-RU" dirty="0" smtClean="0"/>
              <a:t>и проведение региональной оценки по модели </a:t>
            </a:r>
            <a:r>
              <a:rPr lang="en-US" dirty="0" smtClean="0"/>
              <a:t>PISA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МКОУ Осиновской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/>
              <a:t>Елена </a:t>
            </a:r>
            <a:r>
              <a:rPr lang="ru-RU" sz="2800" b="1" dirty="0" smtClean="0"/>
              <a:t>Николаевна Ялышева </a:t>
            </a:r>
            <a:r>
              <a:rPr lang="ru-RU" sz="2800" dirty="0" smtClean="0"/>
              <a:t>– заместитель директора по УВР </a:t>
            </a:r>
            <a:r>
              <a:rPr lang="ru-RU" sz="2800" dirty="0" smtClean="0"/>
              <a:t>МКОУ </a:t>
            </a:r>
            <a:r>
              <a:rPr lang="ru-RU" sz="2800" dirty="0" smtClean="0"/>
              <a:t>Осиновской школы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Муниципальный план по формированию и оценке ФГ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Сайт управления образования </a:t>
            </a:r>
          </a:p>
          <a:p>
            <a:r>
              <a:rPr lang="ru-RU" dirty="0" smtClean="0"/>
              <a:t>Раздел «Школьное образование»</a:t>
            </a:r>
          </a:p>
          <a:p>
            <a:r>
              <a:rPr lang="ru-RU" dirty="0" smtClean="0"/>
              <a:t>«Функциональная грамотность»</a:t>
            </a:r>
          </a:p>
          <a:p>
            <a:r>
              <a:rPr lang="en-US" dirty="0" smtClean="0">
                <a:hlinkClick r:id="rId2"/>
              </a:rPr>
              <a:t>http://www.boguo.ru/rb-topic.php?t=297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для 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Определить специалиста, ответственного за формирование и оценку ФГ в </a:t>
            </a:r>
            <a:r>
              <a:rPr lang="ru-RU" dirty="0" smtClean="0"/>
              <a:t>ОУ</a:t>
            </a:r>
          </a:p>
          <a:p>
            <a:r>
              <a:rPr lang="ru-RU" dirty="0" smtClean="0"/>
              <a:t>Изучить особенности инструментария и подходы к оценке </a:t>
            </a:r>
            <a:r>
              <a:rPr lang="ru-RU" dirty="0" err="1" smtClean="0"/>
              <a:t>ис</a:t>
            </a:r>
            <a:r>
              <a:rPr lang="en-US" dirty="0" smtClean="0"/>
              <a:t>c</a:t>
            </a:r>
            <a:r>
              <a:rPr lang="ru-RU" dirty="0" err="1" smtClean="0"/>
              <a:t>ледования</a:t>
            </a:r>
            <a:r>
              <a:rPr lang="ru-RU" dirty="0" smtClean="0"/>
              <a:t> </a:t>
            </a:r>
            <a:r>
              <a:rPr lang="en-US" dirty="0" smtClean="0"/>
              <a:t>PISA</a:t>
            </a:r>
            <a:r>
              <a:rPr lang="ru-RU" dirty="0" smtClean="0"/>
              <a:t> и других  международных исследований, «Мониторинга формирования ФГ»</a:t>
            </a:r>
          </a:p>
          <a:p>
            <a:r>
              <a:rPr lang="ru-RU" dirty="0" smtClean="0"/>
              <a:t>Разработать </a:t>
            </a:r>
            <a:r>
              <a:rPr lang="ru-RU" dirty="0" smtClean="0"/>
              <a:t>программу по развитию </a:t>
            </a:r>
            <a:r>
              <a:rPr lang="ru-RU" dirty="0" smtClean="0"/>
              <a:t>ФГ  </a:t>
            </a:r>
            <a:r>
              <a:rPr lang="ru-RU" b="1" dirty="0" smtClean="0">
                <a:solidFill>
                  <a:srgbClr val="FF0000"/>
                </a:solidFill>
              </a:rPr>
              <a:t>до ___________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720000">
              <a:buFont typeface="Wingdings" pitchFamily="2" charset="2"/>
              <a:buChar char="Ø"/>
            </a:pPr>
            <a:r>
              <a:rPr lang="ru-RU" dirty="0" smtClean="0"/>
              <a:t>Спланировать </a:t>
            </a:r>
            <a:r>
              <a:rPr lang="ru-RU" dirty="0" smtClean="0"/>
              <a:t>и организовать работу по ПК учителей</a:t>
            </a:r>
          </a:p>
          <a:p>
            <a:pPr marL="720000">
              <a:buFont typeface="Wingdings" pitchFamily="2" charset="2"/>
              <a:buChar char="Ø"/>
            </a:pPr>
            <a:r>
              <a:rPr lang="ru-RU" dirty="0" smtClean="0"/>
              <a:t>Проанализировать </a:t>
            </a:r>
            <a:r>
              <a:rPr lang="ru-RU" dirty="0" smtClean="0"/>
              <a:t>учебно-методические материалы учителей , обеспечить их материалами нового поколения</a:t>
            </a:r>
          </a:p>
          <a:p>
            <a:pPr marL="720000">
              <a:buFont typeface="Wingdings" pitchFamily="2" charset="2"/>
              <a:buChar char="Ø"/>
            </a:pPr>
            <a:r>
              <a:rPr lang="ru-RU" dirty="0" smtClean="0"/>
              <a:t>Перестроить методическую работу учителей, создать механизмы мотивации учителей, организации их сотрудничества и обмена опытом</a:t>
            </a:r>
          </a:p>
          <a:p>
            <a:pPr marL="720000">
              <a:buFont typeface="Wingdings" pitchFamily="2" charset="2"/>
              <a:buChar char="Ø"/>
            </a:pPr>
            <a:r>
              <a:rPr lang="ru-RU" dirty="0" smtClean="0"/>
              <a:t>Создать инициативную группу учителей для методического сопровождения педагогов</a:t>
            </a:r>
          </a:p>
          <a:p>
            <a:pPr marL="720000">
              <a:buFont typeface="Wingdings" pitchFamily="2" charset="2"/>
              <a:buChar char="Ø"/>
            </a:pPr>
            <a:r>
              <a:rPr lang="ru-RU" dirty="0" smtClean="0"/>
              <a:t>Участие в мероприятиях по формированию и оцениванию ФГ (учителя и обучающиеся)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Оргпроект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63711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Определение понятия ФГ</a:t>
            </a:r>
          </a:p>
          <a:p>
            <a:endParaRPr lang="ru-RU" sz="2000" dirty="0" smtClean="0"/>
          </a:p>
          <a:p>
            <a:r>
              <a:rPr lang="ru-RU" sz="2000" dirty="0" smtClean="0"/>
              <a:t>Ресурсы</a:t>
            </a:r>
          </a:p>
          <a:p>
            <a:endParaRPr lang="ru-RU" sz="2000" dirty="0" smtClean="0"/>
          </a:p>
          <a:p>
            <a:r>
              <a:rPr lang="ru-RU" sz="2000" dirty="0" smtClean="0"/>
              <a:t>Организация  и проведение региональной оценки по модели </a:t>
            </a:r>
            <a:r>
              <a:rPr lang="en-US" sz="2000" dirty="0" smtClean="0"/>
              <a:t>PISA</a:t>
            </a:r>
            <a:r>
              <a:rPr lang="ru-RU" sz="2000" dirty="0" smtClean="0"/>
              <a:t> в МКОУ Осиновской школе</a:t>
            </a:r>
          </a:p>
          <a:p>
            <a:endParaRPr lang="ru-RU" sz="2000" dirty="0" smtClean="0"/>
          </a:p>
          <a:p>
            <a:r>
              <a:rPr lang="ru-RU" sz="2000" dirty="0" smtClean="0"/>
              <a:t>Муниципальный план мероприятий,  направленных на формирование и оценку функциональной грамотности обучающихся общеобразовательных организаций Богучанского района на 2021-2024 год</a:t>
            </a:r>
          </a:p>
          <a:p>
            <a:endParaRPr lang="ru-RU" sz="2000" dirty="0" smtClean="0"/>
          </a:p>
          <a:p>
            <a:r>
              <a:rPr lang="ru-RU" sz="2000" dirty="0" smtClean="0"/>
              <a:t>Обсуждение планов  работы ОУ, РМО  по формированию и оценке  ФГ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86210"/>
          </a:xfrm>
        </p:spPr>
        <p:txBody>
          <a:bodyPr>
            <a:normAutofit/>
          </a:bodyPr>
          <a:lstStyle/>
          <a:p>
            <a:r>
              <a:rPr lang="ru-RU" dirty="0" smtClean="0"/>
              <a:t>Вызовы современности – обеспечение глобальной конкуренции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 федеральном  уровне:</a:t>
            </a:r>
          </a:p>
          <a:p>
            <a:r>
              <a:rPr lang="ru-RU" dirty="0" smtClean="0"/>
              <a:t>Проект «Мониторинг формирование ФГ обучающихся» (разработка национального инструментария)</a:t>
            </a:r>
          </a:p>
          <a:p>
            <a:endParaRPr lang="ru-RU" dirty="0" smtClean="0"/>
          </a:p>
          <a:p>
            <a:r>
              <a:rPr lang="ru-RU" dirty="0" smtClean="0"/>
              <a:t>Регулярное информирование страны о результатах учащихся по методологии </a:t>
            </a:r>
            <a:r>
              <a:rPr lang="en-US" dirty="0" smtClean="0"/>
              <a:t>PISA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Обеспечение поддержки ШНР (Проект 500+)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Повышение уровня ФГ обучающихся за счет методов и форм обучения, активизирующих познавательную деятельность обучающихся</a:t>
            </a:r>
          </a:p>
          <a:p>
            <a:r>
              <a:rPr lang="ru-RU" dirty="0" smtClean="0"/>
              <a:t>Активное использование федеральных и региональных ресурсов по формированию и оценке ФГ в образовательном процессе</a:t>
            </a:r>
          </a:p>
          <a:p>
            <a:r>
              <a:rPr lang="ru-RU" dirty="0" smtClean="0"/>
              <a:t>Регулярное проведение мониторинга формированию  ФГ на разных уровнях</a:t>
            </a:r>
          </a:p>
          <a:p>
            <a:r>
              <a:rPr lang="ru-RU" dirty="0" smtClean="0"/>
              <a:t>Принятие управленческих решений на основе комплекса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ФГ и обновленные ФГОС ООО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120680" cy="158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6282508" cy="13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0968"/>
            <a:ext cx="57846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555776" y="2276872"/>
            <a:ext cx="3816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1560" y="2564904"/>
            <a:ext cx="31683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47864" y="4077072"/>
            <a:ext cx="3528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Функциональная грамотность (ФГ)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/>
              <a:t> </a:t>
            </a:r>
            <a:r>
              <a:rPr lang="ru-RU" sz="6000" b="1" dirty="0" smtClean="0"/>
              <a:t>ФГ </a:t>
            </a:r>
            <a:r>
              <a:rPr lang="ru-RU" sz="6000" dirty="0" smtClean="0"/>
              <a:t>-  </a:t>
            </a:r>
            <a:r>
              <a:rPr lang="ru-RU" sz="6000" b="1" dirty="0" smtClean="0"/>
              <a:t>способность применять приобретенные в течение жизни  знания, умения, навыки для  решения широкого круга жизненных задач в различных сферах человеческой деятельности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Обнаруживает себя за пределами учебных ситуаций, в задачах, не похожих на те где эти  знания и умения, способы приобретались</a:t>
            </a:r>
          </a:p>
          <a:p>
            <a:endParaRPr lang="ru-RU" dirty="0" smtClean="0"/>
          </a:p>
          <a:p>
            <a:pPr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ФГ – это не новые знания или грамотности !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6 направлений:</a:t>
            </a:r>
          </a:p>
          <a:p>
            <a:pPr algn="ctr">
              <a:buNone/>
            </a:pPr>
            <a:endParaRPr lang="ru-RU" b="1" u="sng" dirty="0" smtClean="0"/>
          </a:p>
          <a:p>
            <a:r>
              <a:rPr lang="ru-RU" dirty="0" smtClean="0"/>
              <a:t>Читательская грамотность (ЧГ)</a:t>
            </a:r>
          </a:p>
          <a:p>
            <a:r>
              <a:rPr lang="ru-RU" dirty="0" smtClean="0"/>
              <a:t>Математическая грамотность (МГ)</a:t>
            </a:r>
          </a:p>
          <a:p>
            <a:r>
              <a:rPr lang="ru-RU" dirty="0" smtClean="0"/>
              <a:t>Естественнонаучная грамотность (ЕГ)</a:t>
            </a:r>
          </a:p>
          <a:p>
            <a:r>
              <a:rPr lang="ru-RU" dirty="0" smtClean="0"/>
              <a:t>Финансовая грамотность (</a:t>
            </a:r>
            <a:r>
              <a:rPr lang="ru-RU" dirty="0" err="1" smtClean="0"/>
              <a:t>Фин</a:t>
            </a:r>
            <a:r>
              <a:rPr lang="ru-RU" dirty="0" smtClean="0"/>
              <a:t> Г)</a:t>
            </a:r>
          </a:p>
          <a:p>
            <a:r>
              <a:rPr lang="ru-RU" dirty="0" smtClean="0"/>
              <a:t>Глобальные компетенции (ГК)</a:t>
            </a:r>
          </a:p>
          <a:p>
            <a:r>
              <a:rPr lang="ru-RU" dirty="0" smtClean="0"/>
              <a:t>Креативное мышление (КМ)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оценки ФГ</a:t>
            </a:r>
            <a:endParaRPr lang="ru-RU" dirty="0"/>
          </a:p>
        </p:txBody>
      </p:sp>
      <p:pic>
        <p:nvPicPr>
          <p:cNvPr id="2050" name="Picture 2" descr="D:\Users\Userruo\Desktop\Без наз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333082" cy="271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формирования ФГ при реализации ФГОС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39752" y="2780928"/>
            <a:ext cx="4402832" cy="7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Требования к результатам освоения общеобразовательных программ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628800"/>
            <a:ext cx="56886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ФГОС </a:t>
            </a:r>
            <a:endParaRPr lang="ru-RU" dirty="0"/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539552" y="4005064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Предметные результаты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419872" y="4005064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err="1" smtClean="0"/>
              <a:t>Метап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редметные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результаты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6300192" y="4005064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Личностные результаты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2051720" y="5589240"/>
            <a:ext cx="52565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ФГ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276872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16216" y="3501008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3501008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627784" y="3501008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76256" y="5085184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427984" y="5085184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555776" y="5085184"/>
            <a:ext cx="216024" cy="432048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1988840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1520" y="6165304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1988840"/>
            <a:ext cx="0" cy="41764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низ 29"/>
          <p:cNvSpPr/>
          <p:nvPr/>
        </p:nvSpPr>
        <p:spPr>
          <a:xfrm rot="16200000">
            <a:off x="1655676" y="5913276"/>
            <a:ext cx="288032" cy="504056"/>
          </a:xfrm>
          <a:prstGeom prst="downArrow">
            <a:avLst>
              <a:gd name="adj1" fmla="val 50000"/>
              <a:gd name="adj2" fmla="val 38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862</TotalTime>
  <Words>1085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Планирование и Реализация комплекса мер по формированию и оценке функциональной грамотности  в ОУ  Богучанского района</vt:lpstr>
      <vt:lpstr>Цель совещания:</vt:lpstr>
      <vt:lpstr>Оргпроект </vt:lpstr>
      <vt:lpstr>Вызовы современности – обеспечение глобальной конкуренции РФ</vt:lpstr>
      <vt:lpstr>Ключевые результаты</vt:lpstr>
      <vt:lpstr>ФГ и обновленные ФГОС ООО </vt:lpstr>
      <vt:lpstr>Функциональная грамотность (ФГ)</vt:lpstr>
      <vt:lpstr>Модель оценки ФГ</vt:lpstr>
      <vt:lpstr>Модель формирования ФГ при реализации ФГОС</vt:lpstr>
      <vt:lpstr>Читательская грамотность</vt:lpstr>
      <vt:lpstr>Математическая грамотность</vt:lpstr>
      <vt:lpstr>Естественнонаучная грамотность</vt:lpstr>
      <vt:lpstr>Финансовая грамотность</vt:lpstr>
      <vt:lpstr>Креативное мышление </vt:lpstr>
      <vt:lpstr>Примеры заданий (км)</vt:lpstr>
      <vt:lpstr>Глобальная компетентность</vt:lpstr>
      <vt:lpstr>Пример заданий (ГК)</vt:lpstr>
      <vt:lpstr>Основные отличия  традиционных заданий  и заданий для формирования ФГ</vt:lpstr>
      <vt:lpstr>Отличия в заданиях </vt:lpstr>
      <vt:lpstr>Основные особенности заданий по формированию ФГ</vt:lpstr>
      <vt:lpstr>Функциональная грамотность (ФГ)</vt:lpstr>
      <vt:lpstr>Ресурсы</vt:lpstr>
      <vt:lpstr>Ресурсы</vt:lpstr>
      <vt:lpstr>   Организация  и проведение региональной оценки по модели PISA  в МКОУ Осиновской школе </vt:lpstr>
      <vt:lpstr>Муниципальный план по формированию и оценке ФГ</vt:lpstr>
      <vt:lpstr>Задачи для ОУ</vt:lpstr>
    </vt:vector>
  </TitlesOfParts>
  <Company>УО администрации Богучанского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Userruo</dc:creator>
  <cp:lastModifiedBy>Userruo</cp:lastModifiedBy>
  <cp:revision>259</cp:revision>
  <dcterms:created xsi:type="dcterms:W3CDTF">2021-10-12T04:47:25Z</dcterms:created>
  <dcterms:modified xsi:type="dcterms:W3CDTF">2021-10-14T05:58:59Z</dcterms:modified>
</cp:coreProperties>
</file>