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94" r:id="rId2"/>
    <p:sldId id="305" r:id="rId3"/>
    <p:sldId id="306" r:id="rId4"/>
    <p:sldId id="302" r:id="rId5"/>
    <p:sldId id="293" r:id="rId6"/>
    <p:sldId id="295" r:id="rId7"/>
    <p:sldId id="297" r:id="rId8"/>
    <p:sldId id="298" r:id="rId9"/>
    <p:sldId id="322" r:id="rId10"/>
    <p:sldId id="30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DA1D4-5CE6-4EC9-AB39-ECBD8B3A1D39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D246-778D-459F-A512-43E0DD72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607135-9B31-4CC4-94DD-78E8B82FB961}" type="datetimeFigureOut">
              <a:rPr lang="ru-RU" smtClean="0"/>
              <a:pPr/>
              <a:t>29.12.2022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85DA49-E185-4048-81BD-D3DFFB253F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234482"/>
          </a:xfrm>
        </p:spPr>
        <p:txBody>
          <a:bodyPr/>
          <a:lstStyle/>
          <a:p>
            <a:r>
              <a:rPr lang="ru-RU" dirty="0" smtClean="0"/>
              <a:t>Введение обновленных </a:t>
            </a:r>
            <a:br>
              <a:rPr lang="ru-RU" dirty="0" smtClean="0"/>
            </a:br>
            <a:r>
              <a:rPr lang="ru-RU" dirty="0" smtClean="0"/>
              <a:t>ФГОС СОО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Результаты КДР 6 по ЧГ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5373216"/>
            <a:ext cx="4546848" cy="752947"/>
          </a:xfrm>
        </p:spPr>
        <p:txBody>
          <a:bodyPr>
            <a:normAutofit fontScale="47500" lnSpcReduction="20000"/>
          </a:bodyPr>
          <a:lstStyle/>
          <a:p>
            <a:pPr algn="r">
              <a:buNone/>
            </a:pPr>
            <a:r>
              <a:rPr lang="ru-RU" dirty="0" smtClean="0"/>
              <a:t>Совещание заместителей директоров по УВР, руководителей РМО</a:t>
            </a:r>
          </a:p>
          <a:p>
            <a:pPr algn="r">
              <a:buNone/>
            </a:pPr>
            <a:r>
              <a:rPr lang="ru-RU" dirty="0" smtClean="0"/>
              <a:t>                           27.12.2022г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внести изменения в нормативно-правовые акты ОУ</a:t>
            </a:r>
          </a:p>
          <a:p>
            <a:r>
              <a:rPr lang="ru-RU" b="1" dirty="0" smtClean="0"/>
              <a:t>до 1 сентября 2023 г – привести в соответствие ООП в соответствие с ФООП </a:t>
            </a:r>
          </a:p>
          <a:p>
            <a:endParaRPr lang="ru-RU" dirty="0" smtClean="0"/>
          </a:p>
          <a:p>
            <a:r>
              <a:rPr lang="ru-RU" dirty="0" smtClean="0"/>
              <a:t>актуализировать организационно-управленческую модель, созданную в рамках введения обновленных ФГОС НОО и ООО, в части введения обновленного ФГОС СОО</a:t>
            </a:r>
          </a:p>
          <a:p>
            <a:endParaRPr lang="ru-RU" dirty="0" smtClean="0"/>
          </a:p>
          <a:p>
            <a:r>
              <a:rPr lang="ru-RU" dirty="0" smtClean="0"/>
              <a:t>разработать и утвердить план-график мероприятий по введению обновленного ФГОС СОО</a:t>
            </a:r>
          </a:p>
          <a:p>
            <a:endParaRPr lang="ru-RU" dirty="0" smtClean="0"/>
          </a:p>
          <a:p>
            <a:r>
              <a:rPr lang="ru-RU" dirty="0" smtClean="0"/>
              <a:t>организовать обучение и подготовку управленческих и педагогических команд</a:t>
            </a:r>
          </a:p>
          <a:p>
            <a:endParaRPr lang="ru-RU" dirty="0" smtClean="0"/>
          </a:p>
          <a:p>
            <a:r>
              <a:rPr lang="ru-RU" dirty="0" smtClean="0"/>
              <a:t>продолжить работу методических объединений  на уровне образовательной организации и района</a:t>
            </a:r>
          </a:p>
          <a:p>
            <a:endParaRPr lang="ru-RU" dirty="0" smtClean="0"/>
          </a:p>
          <a:p>
            <a:r>
              <a:rPr lang="ru-RU" dirty="0" smtClean="0"/>
              <a:t>организовать обновление учебно-методической документации в образовательных организациях</a:t>
            </a:r>
          </a:p>
          <a:p>
            <a:endParaRPr lang="ru-RU" dirty="0" smtClean="0"/>
          </a:p>
          <a:p>
            <a:r>
              <a:rPr lang="ru-RU" dirty="0" smtClean="0"/>
              <a:t>осуществлять систематический мониторинг введения обновленного ФГОС СОО</a:t>
            </a:r>
          </a:p>
          <a:p>
            <a:endParaRPr lang="ru-RU" dirty="0" smtClean="0"/>
          </a:p>
          <a:p>
            <a:r>
              <a:rPr lang="ru-RU" dirty="0" smtClean="0"/>
              <a:t>обеспечить информирование общественности о ходе и значимости введения обновленного ФГОС СОО в Российской Федерации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97" y="147971"/>
            <a:ext cx="7081284" cy="52259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smtClean="0"/>
              <a:t>Решение совещания от 10.11.2022г:</a:t>
            </a:r>
            <a:endParaRPr lang="ru-RU" sz="2400" b="1" i="1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" y="670561"/>
            <a:ext cx="9144000" cy="6187439"/>
          </a:xfrm>
        </p:spPr>
        <p:txBody>
          <a:bodyPr>
            <a:normAutofit fontScale="32500" lnSpcReduction="20000"/>
          </a:bodyPr>
          <a:lstStyle/>
          <a:p>
            <a:pPr lvl="0"/>
            <a:endParaRPr lang="ru-RU" sz="3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700" b="1" i="1" u="sng" dirty="0" smtClean="0">
                <a:latin typeface="Times New Roman" pitchFamily="18" charset="0"/>
                <a:cs typeface="Times New Roman" pitchFamily="18" charset="0"/>
              </a:rPr>
              <a:t>1. По проведению КДР:</a:t>
            </a:r>
          </a:p>
          <a:p>
            <a:pPr lvl="0"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С целью повышения объективности получения результатов независимых процедур организовать проверку работ КДР 6 обучающихся 7 школ района (МКОУ  Богучанская школа № 1 им. К.И. Безруких, МКОУ Богучанская школа № 3, МКОУ Таежнинская школа № 20, МКОУ Октябрьская школа № 9, МКОУ Такучетская школа, МКОУ «Чуноярская средняя школа № 13», МКОУ Манзенская школа)    муниципальной комиссией;</a:t>
            </a:r>
          </a:p>
          <a:p>
            <a:pPr lvl="0"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Использовать в работе результаты КДР для разработки мероприятий, направленных на повышение уровня сформированности у обучающихся умений, проверяемых краевыми работами</a:t>
            </a:r>
          </a:p>
          <a:p>
            <a:pPr lvl="0"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Довести до сведения родителей информацию о КДР</a:t>
            </a:r>
          </a:p>
          <a:p>
            <a:pPr lvl="0"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Занести результаты КДР в </a:t>
            </a:r>
            <a:r>
              <a:rPr lang="ru-RU" sz="3700" i="1" dirty="0" err="1" smtClean="0">
                <a:latin typeface="Times New Roman" pitchFamily="18" charset="0"/>
                <a:cs typeface="Times New Roman" pitchFamily="18" charset="0"/>
              </a:rPr>
              <a:t>Гугл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форму  </a:t>
            </a:r>
          </a:p>
          <a:p>
            <a:pPr lvl="0" algn="just">
              <a:buNone/>
            </a:pPr>
            <a:endParaRPr lang="ru-RU" sz="37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700" b="1" i="1" u="sng" dirty="0" smtClean="0">
                <a:latin typeface="Times New Roman" pitchFamily="18" charset="0"/>
                <a:cs typeface="Times New Roman" pitchFamily="18" charset="0"/>
              </a:rPr>
              <a:t>2. По ГИА – 9: 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Провести подробный анализ результатов ГИА 2022 года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Рассмотреть и утвердить план мероприятий по подготовке и проведению ГИА 2022– 2023 </a:t>
            </a:r>
            <a:r>
              <a:rPr lang="ru-RU" sz="3700" i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., опубликовать план на сайте ОУ </a:t>
            </a:r>
            <a:endParaRPr lang="ru-RU" sz="37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Внести в содержание </a:t>
            </a:r>
            <a:r>
              <a:rPr lang="ru-RU" sz="3700" i="1" dirty="0" err="1" smtClean="0"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 контроля вопросы подготовки к ГИА; в том числе психолого-педагогическое сопровождение участников ОГЭ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Особое внимание уделить вопросам объективности выставления промежуточных и итоговых отметок 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Продолжить  работу участников образовательного процесса с бланками и материалами  ГИА – 9 в форме ОГЭ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Продолжить разъяснительную работу с участниками общеобразовательного процесса, родительской общественностью по организации и проведению ГИА – 9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Осуществлять взаимодействие между семьёй и школой с целью  организации совместных действий для решения успешности обучения и подготовки в ГИА</a:t>
            </a:r>
          </a:p>
          <a:p>
            <a:pPr algn="just">
              <a:buNone/>
            </a:pPr>
            <a:endParaRPr lang="ru-RU" sz="37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700" b="1" i="1" u="sng" dirty="0" smtClean="0">
                <a:latin typeface="Times New Roman" pitchFamily="18" charset="0"/>
                <a:cs typeface="Times New Roman" pitchFamily="18" charset="0"/>
              </a:rPr>
              <a:t>3. По наставничеству: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В каждой школе назначить куратора по наставничеству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Оформить отдельную страницу по наставничеству на сайтах школ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Опубликовать  положение о наставничестве в ОУ,  дорожную карту по внедрению региональной модели наставничества, программы наставничества (при наличии наставляемых), приказы на сайтах школ</a:t>
            </a:r>
            <a:endParaRPr lang="ru-RU" sz="37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Внести изменения в Положение об оплате труда  для выплат стимулирующего характера наставникам</a:t>
            </a:r>
          </a:p>
          <a:p>
            <a:pPr algn="just">
              <a:buNone/>
            </a:pPr>
            <a:endParaRPr lang="ru-RU" sz="37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700" b="1" i="1" u="sng" dirty="0" smtClean="0">
                <a:latin typeface="Times New Roman" pitchFamily="18" charset="0"/>
                <a:cs typeface="Times New Roman" pitchFamily="18" charset="0"/>
              </a:rPr>
              <a:t>4. Разное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Активизировать работу  в РЭШ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Запланировать участие педагогов в районных и краевых конкурсах</a:t>
            </a:r>
          </a:p>
          <a:p>
            <a:pPr algn="just"/>
            <a:r>
              <a:rPr lang="ru-RU" sz="3700" i="1" dirty="0" smtClean="0">
                <a:latin typeface="Times New Roman" pitchFamily="18" charset="0"/>
                <a:cs typeface="Times New Roman" pitchFamily="18" charset="0"/>
              </a:rPr>
              <a:t>Организовать  обучение   педагогов  по ФГОС и ФГ  (кто еще не охвачен)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99CA-AD7C-D043-B963-D2D18D0F7FA0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Проверка сайтов ОУ страничка  ГИА – 9. Контроль за оформлением стендов ГИА - 9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краевом конкурсе «Лучшие практики наставничества» приняли участие 5 ОУ: </a:t>
            </a:r>
          </a:p>
          <a:p>
            <a:pPr>
              <a:buNone/>
            </a:pPr>
            <a:r>
              <a:rPr lang="ru-RU" sz="2600" dirty="0" smtClean="0"/>
              <a:t>                                     Таежнинская школа № 7</a:t>
            </a:r>
          </a:p>
          <a:p>
            <a:pPr>
              <a:buNone/>
            </a:pPr>
            <a:r>
              <a:rPr lang="ru-RU" sz="2600" dirty="0" smtClean="0"/>
              <a:t>                                      Богучанская школа № 1</a:t>
            </a:r>
          </a:p>
          <a:p>
            <a:pPr>
              <a:buNone/>
            </a:pPr>
            <a:r>
              <a:rPr lang="ru-RU" sz="2600" dirty="0" smtClean="0"/>
              <a:t>                                      Богучанская школа № 4</a:t>
            </a:r>
          </a:p>
          <a:p>
            <a:pPr>
              <a:buNone/>
            </a:pPr>
            <a:r>
              <a:rPr lang="ru-RU" sz="2600" dirty="0" smtClean="0"/>
              <a:t>                                      Говорковская школа</a:t>
            </a:r>
          </a:p>
          <a:p>
            <a:pPr>
              <a:buNone/>
            </a:pPr>
            <a:r>
              <a:rPr lang="ru-RU" sz="2600" dirty="0" smtClean="0"/>
              <a:t>                                      Красногорьевская школа</a:t>
            </a:r>
          </a:p>
          <a:p>
            <a:pPr>
              <a:buNone/>
            </a:pPr>
            <a:endParaRPr lang="ru-RU" sz="2600" dirty="0" smtClean="0"/>
          </a:p>
          <a:p>
            <a:r>
              <a:rPr lang="ru-RU" dirty="0" smtClean="0"/>
              <a:t>Во всех школах назначены ответственные, созданы странички на сайте по наставничеству, программы работы с наставляемыми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Проведена Викторина по ЧГ для 3-4 классов</a:t>
            </a:r>
          </a:p>
          <a:p>
            <a:r>
              <a:rPr lang="ru-RU" dirty="0" smtClean="0"/>
              <a:t>Проведен Квест по ЧГ для 3-4 классов (не участвовали: БШ № 3, Кежекская, Осиновская школы)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Проведен муниципальный конкурс «Свежий ветер». Приняли участие 7 ОУ:    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sz="2600" b="1" dirty="0" smtClean="0">
                <a:solidFill>
                  <a:srgbClr val="FF0000"/>
                </a:solidFill>
              </a:rPr>
              <a:t>Богучанская № 4</a:t>
            </a:r>
          </a:p>
          <a:p>
            <a:pPr>
              <a:buNone/>
            </a:pPr>
            <a:r>
              <a:rPr lang="ru-RU" sz="2600" b="1" dirty="0" smtClean="0"/>
              <a:t>                                    Богучанская № 1</a:t>
            </a:r>
          </a:p>
          <a:p>
            <a:pPr>
              <a:buNone/>
            </a:pPr>
            <a:r>
              <a:rPr lang="ru-RU" sz="2600" b="1" dirty="0" smtClean="0"/>
              <a:t>                                    Невонская</a:t>
            </a:r>
          </a:p>
          <a:p>
            <a:pPr>
              <a:buNone/>
            </a:pPr>
            <a:r>
              <a:rPr lang="ru-RU" sz="2600" b="1" dirty="0" smtClean="0"/>
              <a:t>                                    Говорковская</a:t>
            </a:r>
          </a:p>
          <a:p>
            <a:pPr>
              <a:buNone/>
            </a:pPr>
            <a:r>
              <a:rPr lang="ru-RU" sz="2600" b="1" dirty="0" smtClean="0"/>
              <a:t>                                    Пинчугская</a:t>
            </a:r>
          </a:p>
          <a:p>
            <a:pPr>
              <a:buNone/>
            </a:pPr>
            <a:r>
              <a:rPr lang="ru-RU" sz="2600" dirty="0" smtClean="0"/>
              <a:t>                                    Чуноярская</a:t>
            </a:r>
          </a:p>
          <a:p>
            <a:pPr>
              <a:buNone/>
            </a:pPr>
            <a:r>
              <a:rPr lang="ru-RU" sz="2600" dirty="0" smtClean="0"/>
              <a:t>                                    Октябрьская школы</a:t>
            </a:r>
          </a:p>
          <a:p>
            <a:pPr>
              <a:buNone/>
            </a:pPr>
            <a:endParaRPr lang="ru-RU" sz="2600" dirty="0" smtClean="0"/>
          </a:p>
          <a:p>
            <a:r>
              <a:rPr lang="ru-RU" sz="3300" dirty="0" smtClean="0"/>
              <a:t>Результаты КДР 6 не занесены в </a:t>
            </a:r>
            <a:r>
              <a:rPr lang="ru-RU" sz="3300" dirty="0" err="1" smtClean="0"/>
              <a:t>Гугл</a:t>
            </a:r>
            <a:r>
              <a:rPr lang="ru-RU" sz="3300" dirty="0" smtClean="0"/>
              <a:t> форму «Оценка ФГ обучающихся Богучанского района»: </a:t>
            </a:r>
          </a:p>
          <a:p>
            <a:pPr>
              <a:buNone/>
            </a:pPr>
            <a:r>
              <a:rPr lang="ru-RU" sz="2600" dirty="0" smtClean="0"/>
              <a:t>                                   Ангарская</a:t>
            </a:r>
          </a:p>
          <a:p>
            <a:pPr>
              <a:buNone/>
            </a:pPr>
            <a:r>
              <a:rPr lang="ru-RU" sz="2600" dirty="0" smtClean="0"/>
              <a:t>                                    Кежекская </a:t>
            </a:r>
          </a:p>
          <a:p>
            <a:pPr>
              <a:buNone/>
            </a:pPr>
            <a:r>
              <a:rPr lang="ru-RU" sz="2600" dirty="0" smtClean="0"/>
              <a:t>                                    Манзенская</a:t>
            </a:r>
          </a:p>
          <a:p>
            <a:pPr>
              <a:buNone/>
            </a:pPr>
            <a:r>
              <a:rPr lang="ru-RU" sz="2600" smtClean="0"/>
              <a:t>                                    ТСШ </a:t>
            </a:r>
            <a:r>
              <a:rPr lang="ru-RU" sz="2600" dirty="0" smtClean="0"/>
              <a:t>№ 7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совещания: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Введение обновленных ФГОС СОО с 1 сентября 2023 г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Анализ результатов муниципальной проверки КДР 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Статистический анализ результатов КДР 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Разное:</a:t>
            </a:r>
          </a:p>
          <a:p>
            <a:endParaRPr lang="ru-RU" dirty="0" smtClean="0"/>
          </a:p>
          <a:p>
            <a:r>
              <a:rPr lang="ru-RU" dirty="0" smtClean="0"/>
              <a:t>участие ОУ района в краевом конкурсе для учителей русского языка и литературы по ЧГ и КМ</a:t>
            </a:r>
          </a:p>
          <a:p>
            <a:r>
              <a:rPr lang="ru-RU" dirty="0" smtClean="0"/>
              <a:t>старт Фестиваля образовательных практик </a:t>
            </a:r>
          </a:p>
          <a:p>
            <a:r>
              <a:rPr lang="ru-RU" dirty="0" smtClean="0"/>
              <a:t> краткий анализ подготовки и выступления педагогов на районном конкурсе «Свежий ветер»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88640"/>
            <a:ext cx="89916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Введение обновленных ФГОС СОО </a:t>
            </a:r>
            <a:br>
              <a:rPr lang="ru-RU" b="1" dirty="0" smtClean="0"/>
            </a:br>
            <a:r>
              <a:rPr lang="ru-RU" b="1" dirty="0" smtClean="0"/>
              <a:t>с 1 сентября 2023 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Материалы отправлены во все ОУ 05.12.2022г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sz="2900" dirty="0" smtClean="0"/>
              <a:t>Приказ </a:t>
            </a:r>
            <a:r>
              <a:rPr lang="ru-RU" sz="2900" dirty="0" err="1" smtClean="0"/>
              <a:t>Минпросвещения</a:t>
            </a:r>
            <a:r>
              <a:rPr lang="ru-RU" sz="2900" dirty="0" smtClean="0"/>
              <a:t> России от 12.08.2022 № 732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900" dirty="0" smtClean="0">
                <a:latin typeface="Montserrat" panose="00000500000000000000" pitchFamily="50" charset="-52"/>
              </a:rPr>
              <a:t>Федеральная основная общеобразовательная программа - учебно-методическая документация, определяющая единые для Российской Федерации базовые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 </a:t>
            </a:r>
            <a:r>
              <a:rPr lang="ru-RU" sz="1700" dirty="0" smtClean="0">
                <a:latin typeface="Montserrat" panose="00000500000000000000" pitchFamily="50" charset="-52"/>
              </a:rPr>
              <a:t>(Федеральный закон от 24 сентября 2022 г. № 371-ФЗ «О внесении изменений в Федеральный закон «Об образовании в Российской Федерации» и статью 1 Федерального закона «Об обязательных требованиях в Российской Федерации»)</a:t>
            </a:r>
          </a:p>
          <a:p>
            <a:endParaRPr lang="ru-RU" sz="1700" b="1" dirty="0" smtClean="0">
              <a:latin typeface="Montserrat" panose="00000500000000000000" pitchFamily="50" charset="-52"/>
            </a:endParaRPr>
          </a:p>
          <a:p>
            <a:r>
              <a:rPr lang="ru-RU" sz="2900" dirty="0" smtClean="0">
                <a:latin typeface="Montserrat" panose="00000500000000000000" pitchFamily="50" charset="-52"/>
              </a:rPr>
              <a:t>Федеральная образовательная программа  среднего общего образования (ФОП СОО)  </a:t>
            </a:r>
            <a:r>
              <a:rPr lang="ru-RU" sz="1700" dirty="0" smtClean="0">
                <a:latin typeface="Montserrat" panose="00000500000000000000" pitchFamily="50" charset="-52"/>
              </a:rPr>
              <a:t>приказ Министерства Просвещения РФ № 1014 от 23.11.2022г   </a:t>
            </a:r>
            <a:r>
              <a:rPr lang="en-US" sz="1700" dirty="0" smtClean="0">
                <a:latin typeface="Montserrat" panose="00000500000000000000" pitchFamily="50" charset="-52"/>
                <a:hlinkClick r:id="rId2"/>
              </a:rPr>
              <a:t>https://edsoo.ru/</a:t>
            </a:r>
            <a:endParaRPr lang="ru-RU" sz="1700" dirty="0" smtClean="0">
              <a:latin typeface="Montserrat" panose="00000500000000000000" pitchFamily="50" charset="-52"/>
            </a:endParaRPr>
          </a:p>
          <a:p>
            <a:endParaRPr lang="ru-RU" sz="1700" dirty="0" smtClean="0">
              <a:latin typeface="Montserrat" panose="00000500000000000000" pitchFamily="50" charset="-52"/>
            </a:endParaRPr>
          </a:p>
          <a:p>
            <a:r>
              <a:rPr lang="ru-RU" sz="1700" dirty="0" smtClean="0">
                <a:latin typeface="Montserrat" panose="00000500000000000000" pitchFamily="50" charset="-52"/>
              </a:rPr>
              <a:t>Федеральные рабочие программы по предметам  (в разработке)</a:t>
            </a:r>
          </a:p>
          <a:p>
            <a:endParaRPr lang="ru-RU" sz="1700" dirty="0" smtClean="0">
              <a:latin typeface="Montserrat" panose="00000500000000000000" pitchFamily="50" charset="-5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изменения во ФГОС СОО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/>
              <a:t>Конкретизированы требования к планируемым результатам:</a:t>
            </a:r>
          </a:p>
          <a:p>
            <a:r>
              <a:rPr lang="ru-RU" dirty="0" smtClean="0"/>
              <a:t>Личностные результаты сгруппированы по направлениям воспитания</a:t>
            </a:r>
          </a:p>
          <a:p>
            <a:r>
              <a:rPr lang="ru-RU" dirty="0" smtClean="0"/>
              <a:t>В личностные результаты включили ценность научного познания</a:t>
            </a:r>
          </a:p>
          <a:p>
            <a:r>
              <a:rPr lang="ru-RU" dirty="0" smtClean="0"/>
              <a:t>На 1 месте в личностных результатах – гражданская идентичность и патриотизм</a:t>
            </a:r>
          </a:p>
          <a:p>
            <a:r>
              <a:rPr lang="ru-RU" dirty="0" smtClean="0"/>
              <a:t>Метапредметные результаты конкретизированы по видам УУД и сгруппированы по 3 направлениям: коммуникативные и регулятивные, познавательные </a:t>
            </a:r>
          </a:p>
          <a:p>
            <a:r>
              <a:rPr lang="ru-RU" dirty="0" smtClean="0"/>
              <a:t>Для каждого УУД – критерии сформированности</a:t>
            </a:r>
          </a:p>
          <a:p>
            <a:r>
              <a:rPr lang="ru-RU" dirty="0" smtClean="0"/>
              <a:t>В перечень УУД включен эмоциональный интеллект</a:t>
            </a:r>
          </a:p>
          <a:p>
            <a:r>
              <a:rPr lang="ru-RU" dirty="0" smtClean="0"/>
              <a:t>Четкие требования к предметным результатам по каждой учебной дисциплине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Для 10 учебных дисциплин установлены требования к предметным результатам для базового и углубленного уровня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изменения во ФГОС СОО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2600" dirty="0" smtClean="0"/>
          </a:p>
          <a:p>
            <a:r>
              <a:rPr lang="ru-RU" dirty="0" smtClean="0"/>
              <a:t>В программу учебного предмета «Математика» включен раздел «Вероятность и статистика»</a:t>
            </a:r>
          </a:p>
          <a:p>
            <a:endParaRPr lang="ru-RU" dirty="0" smtClean="0"/>
          </a:p>
          <a:p>
            <a:r>
              <a:rPr lang="ru-RU" dirty="0" smtClean="0"/>
              <a:t>В каждом профиле – минимум 2 предмета – углубленно</a:t>
            </a:r>
          </a:p>
          <a:p>
            <a:endParaRPr lang="ru-RU" dirty="0" smtClean="0"/>
          </a:p>
          <a:p>
            <a:r>
              <a:rPr lang="ru-RU" dirty="0" smtClean="0"/>
              <a:t>«Родная литература», «Родной русский язык», «Второй иностранный язык» - письменные заявления родителей + ресурсы школы</a:t>
            </a:r>
          </a:p>
          <a:p>
            <a:endParaRPr lang="ru-RU" dirty="0" smtClean="0"/>
          </a:p>
          <a:p>
            <a:r>
              <a:rPr lang="ru-RU" dirty="0" smtClean="0"/>
              <a:t>Максимальный объем уменьшился на 74 часа (в соответствии с </a:t>
            </a:r>
            <a:r>
              <a:rPr lang="ru-RU" dirty="0" err="1" smtClean="0"/>
              <a:t>СанПиН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ru-RU" b="1" dirty="0" smtClean="0"/>
              <a:t>Основные изменения во ФГОС СОО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6400" dirty="0" smtClean="0"/>
              <a:t>13 обязательных предметов: </a:t>
            </a:r>
            <a:r>
              <a:rPr lang="ru-RU" sz="5600" dirty="0" smtClean="0"/>
              <a:t>(русский язык, литература, иностранный язык, математика, информатика, история, география, обществознание, физика, химия, биология, физическая культура и ОБЖ)</a:t>
            </a:r>
          </a:p>
          <a:p>
            <a:endParaRPr lang="ru-RU" sz="6400" dirty="0" smtClean="0"/>
          </a:p>
          <a:p>
            <a:r>
              <a:rPr lang="ru-RU" sz="6400" dirty="0" smtClean="0"/>
              <a:t>Изменился перечень учебных дисциплин - исключены учебные предметы: </a:t>
            </a:r>
          </a:p>
          <a:p>
            <a:pPr>
              <a:buNone/>
            </a:pPr>
            <a:r>
              <a:rPr lang="ru-RU" sz="6400" dirty="0" smtClean="0"/>
              <a:t>                           Экономика</a:t>
            </a:r>
          </a:p>
          <a:p>
            <a:pPr>
              <a:buNone/>
            </a:pPr>
            <a:r>
              <a:rPr lang="ru-RU" sz="6400" dirty="0" smtClean="0"/>
              <a:t>                           Право</a:t>
            </a:r>
          </a:p>
          <a:p>
            <a:pPr>
              <a:buNone/>
            </a:pPr>
            <a:r>
              <a:rPr lang="ru-RU" sz="6400" dirty="0" smtClean="0"/>
              <a:t>                           Астрономия</a:t>
            </a:r>
          </a:p>
          <a:p>
            <a:pPr>
              <a:buNone/>
            </a:pPr>
            <a:r>
              <a:rPr lang="ru-RU" sz="6400" dirty="0" smtClean="0"/>
              <a:t>                           Естествознание</a:t>
            </a:r>
          </a:p>
          <a:p>
            <a:pPr>
              <a:buNone/>
            </a:pPr>
            <a:r>
              <a:rPr lang="ru-RU" sz="6400" dirty="0" smtClean="0"/>
              <a:t>                           Россия в мире</a:t>
            </a:r>
          </a:p>
          <a:p>
            <a:pPr>
              <a:buNone/>
            </a:pPr>
            <a:r>
              <a:rPr lang="ru-RU" sz="6400" dirty="0" smtClean="0"/>
              <a:t>                           Экология </a:t>
            </a:r>
          </a:p>
          <a:p>
            <a:pPr>
              <a:buNone/>
            </a:pPr>
            <a:r>
              <a:rPr lang="ru-RU" sz="6400" b="1" dirty="0" smtClean="0"/>
              <a:t>          НО! Содержание этих предметов интегрировано  в соответствующие предметы</a:t>
            </a:r>
          </a:p>
          <a:p>
            <a:r>
              <a:rPr lang="ru-RU" sz="6400" dirty="0" smtClean="0"/>
              <a:t>В «Обществознание» интегрированы «Право», «Экономика»</a:t>
            </a:r>
          </a:p>
          <a:p>
            <a:r>
              <a:rPr lang="ru-RU" sz="6400" dirty="0" smtClean="0"/>
              <a:t>В «Физику» – «Астрономия»</a:t>
            </a:r>
          </a:p>
          <a:p>
            <a:r>
              <a:rPr lang="ru-RU" sz="6400" dirty="0" smtClean="0"/>
              <a:t>В «Биологию», «Химию», «Физику» – «Естествознание», «Экология» </a:t>
            </a:r>
          </a:p>
          <a:p>
            <a:r>
              <a:rPr lang="ru-RU" sz="6400" dirty="0" smtClean="0"/>
              <a:t>В «Историю» и «Обществознание» - «Россия в мире»</a:t>
            </a:r>
          </a:p>
          <a:p>
            <a:endParaRPr lang="ru-RU" sz="6400" dirty="0" smtClean="0"/>
          </a:p>
          <a:p>
            <a:r>
              <a:rPr lang="ru-RU" sz="6400" dirty="0" smtClean="0"/>
              <a:t>Возможность для ОУ включать в УП дополнительные предметы и курсы по выбору</a:t>
            </a:r>
          </a:p>
          <a:p>
            <a:pPr>
              <a:buNone/>
            </a:pPr>
            <a:endParaRPr lang="ru-RU" sz="6400" dirty="0" smtClean="0"/>
          </a:p>
          <a:p>
            <a:r>
              <a:rPr lang="ru-RU" sz="6400" dirty="0" smtClean="0"/>
              <a:t>Оценочные процедуры по предметам</a:t>
            </a:r>
          </a:p>
          <a:p>
            <a:endParaRPr lang="ru-RU" sz="6400" dirty="0" smtClean="0"/>
          </a:p>
          <a:p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56696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6264696" cy="314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293096"/>
            <a:ext cx="1584176" cy="17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509120"/>
            <a:ext cx="52412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941168"/>
            <a:ext cx="5184576" cy="84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5805264"/>
            <a:ext cx="5544616" cy="93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2155</TotalTime>
  <Words>780</Words>
  <Application>Microsoft Office PowerPoint</Application>
  <PresentationFormat>Экран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Введение обновленных  ФГОС СОО  Результаты КДР 6 по ЧГ</vt:lpstr>
      <vt:lpstr>Решение совещания от 10.11.2022г:</vt:lpstr>
      <vt:lpstr>Выполнено:</vt:lpstr>
      <vt:lpstr>Повестка совещания:</vt:lpstr>
      <vt:lpstr>Введение обновленных ФГОС СОО  с 1 сентября 2023 г</vt:lpstr>
      <vt:lpstr>Основные изменения во ФГОС СОО</vt:lpstr>
      <vt:lpstr>Основные изменения во ФГОС СОО</vt:lpstr>
      <vt:lpstr>Основные изменения во ФГОС СОО</vt:lpstr>
      <vt:lpstr>Слайд 9</vt:lpstr>
      <vt:lpstr>Задачи:</vt:lpstr>
    </vt:vector>
  </TitlesOfParts>
  <Company>УО администрации Богучанского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Userruo</dc:creator>
  <cp:lastModifiedBy>Userruo</cp:lastModifiedBy>
  <cp:revision>538</cp:revision>
  <dcterms:created xsi:type="dcterms:W3CDTF">2022-11-24T07:33:28Z</dcterms:created>
  <dcterms:modified xsi:type="dcterms:W3CDTF">2022-12-29T04:49:18Z</dcterms:modified>
</cp:coreProperties>
</file>