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charts/chart39.xml" ContentType="application/vnd.openxmlformats-officedocument.drawingml.char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charts/chart19.xml" ContentType="application/vnd.openxmlformats-officedocument.drawingml.chart+xml"/>
  <Override PartName="/ppt/charts/chart28.xml" ContentType="application/vnd.openxmlformats-officedocument.drawingml.chart+xml"/>
  <Override PartName="/ppt/charts/chart37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Override PartName="/ppt/charts/chart35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charts/chart33.xml" ContentType="application/vnd.openxmlformats-officedocument.drawingml.chart+xml"/>
  <Override PartName="/ppt/charts/chart42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31.xml" ContentType="application/vnd.openxmlformats-officedocument.drawingml.chart+xml"/>
  <Override PartName="/ppt/charts/chart40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58" r:id="rId5"/>
    <p:sldId id="274" r:id="rId6"/>
    <p:sldId id="294" r:id="rId7"/>
    <p:sldId id="275" r:id="rId8"/>
    <p:sldId id="276" r:id="rId9"/>
    <p:sldId id="277" r:id="rId10"/>
    <p:sldId id="278" r:id="rId11"/>
    <p:sldId id="279" r:id="rId12"/>
    <p:sldId id="283" r:id="rId13"/>
    <p:sldId id="284" r:id="rId14"/>
    <p:sldId id="285" r:id="rId15"/>
    <p:sldId id="286" r:id="rId16"/>
    <p:sldId id="287" r:id="rId17"/>
    <p:sldId id="288" r:id="rId18"/>
    <p:sldId id="280" r:id="rId19"/>
    <p:sldId id="289" r:id="rId20"/>
    <p:sldId id="290" r:id="rId21"/>
    <p:sldId id="291" r:id="rId22"/>
    <p:sldId id="292" r:id="rId23"/>
    <p:sldId id="295" r:id="rId24"/>
    <p:sldId id="272" r:id="rId25"/>
    <p:sldId id="29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-49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4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44;&#1080;&#1072;&#1075;&#1088;&#1072;&#1084;&#1084;&#1099;%20&#1048;&#1090;&#1086;&#1075;&#1080;%20&#1043;&#1048;&#1040;-9%20%202022-23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Userruo\Desktop\&#1060;&#1091;&#1085;&#1082;&#1094;&#1080;&#1086;&#1085;&#1072;&#1083;&#1100;&#1085;&#1072;&#1103;%20&#1075;&#1088;&#1072;&#1084;&#1086;&#1090;&#1085;&#1086;&#1089;&#1090;&#1100;\&#1056;&#1069;&#1064;%202022-23\&#1043;&#1091;&#1075;&#1083;%20&#1048;&#1090;&#1086;&#1075;&#1080;%20&#1056;&#1069;&#1064;%202022-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Качество русский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Pt>
            <c:idx val="10"/>
            <c:spPr>
              <a:solidFill>
                <a:schemeClr val="accent2"/>
              </a:solidFill>
            </c:spPr>
          </c:dPt>
          <c:dPt>
            <c:idx val="22"/>
            <c:spPr>
              <a:solidFill>
                <a:schemeClr val="accent2"/>
              </a:solidFill>
            </c:spPr>
          </c:dPt>
          <c:dLbls>
            <c:showVal val="1"/>
          </c:dLbls>
          <c:cat>
            <c:strRef>
              <c:f>Русский!$B$30:$B$52</c:f>
              <c:strCache>
                <c:ptCount val="22"/>
                <c:pt idx="0">
                  <c:v>Хребтовская</c:v>
                </c:pt>
                <c:pt idx="1">
                  <c:v>Таежнинская № 20</c:v>
                </c:pt>
                <c:pt idx="2">
                  <c:v>Пинчугская</c:v>
                </c:pt>
                <c:pt idx="3">
                  <c:v>Красногорьевская</c:v>
                </c:pt>
                <c:pt idx="4">
                  <c:v>Манзенская</c:v>
                </c:pt>
                <c:pt idx="5">
                  <c:v>Осиновская</c:v>
                </c:pt>
                <c:pt idx="6">
                  <c:v>Чуноярская</c:v>
                </c:pt>
                <c:pt idx="7">
                  <c:v>Невонская</c:v>
                </c:pt>
                <c:pt idx="8">
                  <c:v>Ангарская</c:v>
                </c:pt>
                <c:pt idx="9">
                  <c:v>Октябрьская</c:v>
                </c:pt>
                <c:pt idx="10">
                  <c:v>РАЙОН</c:v>
                </c:pt>
                <c:pt idx="11">
                  <c:v>Гремучинская</c:v>
                </c:pt>
                <c:pt idx="12">
                  <c:v>Богучанская № 4</c:v>
                </c:pt>
                <c:pt idx="13">
                  <c:v>Нижнетерянская</c:v>
                </c:pt>
                <c:pt idx="14">
                  <c:v>Такучетская</c:v>
                </c:pt>
                <c:pt idx="15">
                  <c:v>Шиверская</c:v>
                </c:pt>
                <c:pt idx="16">
                  <c:v>Артюгинская</c:v>
                </c:pt>
                <c:pt idx="17">
                  <c:v>Говорковская</c:v>
                </c:pt>
                <c:pt idx="18">
                  <c:v>Богучанская № 1</c:v>
                </c:pt>
                <c:pt idx="19">
                  <c:v>Новохайская</c:v>
                </c:pt>
                <c:pt idx="20">
                  <c:v>Таежнинская № 7</c:v>
                </c:pt>
                <c:pt idx="21">
                  <c:v>Богучанская № 2</c:v>
                </c:pt>
              </c:strCache>
            </c:strRef>
          </c:cat>
          <c:val>
            <c:numRef>
              <c:f>Русский!$C$30:$C$52</c:f>
              <c:numCache>
                <c:formatCode>General</c:formatCode>
                <c:ptCount val="23"/>
                <c:pt idx="0">
                  <c:v>36</c:v>
                </c:pt>
                <c:pt idx="1">
                  <c:v>42</c:v>
                </c:pt>
                <c:pt idx="2">
                  <c:v>43</c:v>
                </c:pt>
                <c:pt idx="3">
                  <c:v>44</c:v>
                </c:pt>
                <c:pt idx="4">
                  <c:v>46</c:v>
                </c:pt>
                <c:pt idx="5">
                  <c:v>47</c:v>
                </c:pt>
                <c:pt idx="6">
                  <c:v>47</c:v>
                </c:pt>
                <c:pt idx="7">
                  <c:v>50</c:v>
                </c:pt>
                <c:pt idx="8">
                  <c:v>52</c:v>
                </c:pt>
                <c:pt idx="9">
                  <c:v>53</c:v>
                </c:pt>
                <c:pt idx="10">
                  <c:v>54</c:v>
                </c:pt>
                <c:pt idx="11">
                  <c:v>56</c:v>
                </c:pt>
                <c:pt idx="12">
                  <c:v>57</c:v>
                </c:pt>
                <c:pt idx="13">
                  <c:v>57</c:v>
                </c:pt>
                <c:pt idx="14">
                  <c:v>57</c:v>
                </c:pt>
                <c:pt idx="15">
                  <c:v>64</c:v>
                </c:pt>
                <c:pt idx="16">
                  <c:v>67</c:v>
                </c:pt>
                <c:pt idx="17">
                  <c:v>67</c:v>
                </c:pt>
                <c:pt idx="18">
                  <c:v>69</c:v>
                </c:pt>
                <c:pt idx="19">
                  <c:v>71</c:v>
                </c:pt>
                <c:pt idx="20">
                  <c:v>71</c:v>
                </c:pt>
                <c:pt idx="21">
                  <c:v>72</c:v>
                </c:pt>
              </c:numCache>
            </c:numRef>
          </c:val>
        </c:ser>
        <c:axId val="134625920"/>
        <c:axId val="134698880"/>
      </c:barChart>
      <c:catAx>
        <c:axId val="134625920"/>
        <c:scaling>
          <c:orientation val="minMax"/>
        </c:scaling>
        <c:axPos val="b"/>
        <c:tickLblPos val="nextTo"/>
        <c:crossAx val="134698880"/>
        <c:crosses val="autoZero"/>
        <c:auto val="1"/>
        <c:lblAlgn val="ctr"/>
        <c:lblOffset val="100"/>
      </c:catAx>
      <c:valAx>
        <c:axId val="134698880"/>
        <c:scaling>
          <c:orientation val="minMax"/>
        </c:scaling>
        <c:axPos val="l"/>
        <c:majorGridlines/>
        <c:numFmt formatCode="General" sourceLinked="1"/>
        <c:tickLblPos val="nextTo"/>
        <c:crossAx val="134625920"/>
        <c:crosses val="autoZero"/>
        <c:crossBetween val="between"/>
      </c:valAx>
    </c:plotArea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Физика качество </a:t>
            </a:r>
            <a:r>
              <a:rPr lang="ru-RU" dirty="0" smtClean="0"/>
              <a:t>% от сдававших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физика!$A$30:$A$37</c:f>
              <c:strCache>
                <c:ptCount val="8"/>
                <c:pt idx="0">
                  <c:v>Богучанская № 1</c:v>
                </c:pt>
                <c:pt idx="1">
                  <c:v>Красногорьевская</c:v>
                </c:pt>
                <c:pt idx="2">
                  <c:v>Таежнинская № 7</c:v>
                </c:pt>
                <c:pt idx="3">
                  <c:v>Богучанская № 4</c:v>
                </c:pt>
                <c:pt idx="4">
                  <c:v>Богучанская № 2</c:v>
                </c:pt>
                <c:pt idx="5">
                  <c:v>Богучанская № 3</c:v>
                </c:pt>
                <c:pt idx="6">
                  <c:v>Невонская</c:v>
                </c:pt>
                <c:pt idx="7">
                  <c:v>Пинчугская</c:v>
                </c:pt>
              </c:strCache>
            </c:strRef>
          </c:cat>
          <c:val>
            <c:numRef>
              <c:f>физика!$B$30:$B$37</c:f>
              <c:numCache>
                <c:formatCode>#,##0</c:formatCode>
                <c:ptCount val="8"/>
                <c:pt idx="0">
                  <c:v>33</c:v>
                </c:pt>
                <c:pt idx="1">
                  <c:v>40</c:v>
                </c:pt>
                <c:pt idx="2">
                  <c:v>50</c:v>
                </c:pt>
                <c:pt idx="3">
                  <c:v>60</c:v>
                </c:pt>
                <c:pt idx="4">
                  <c:v>86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</c:numCache>
            </c:numRef>
          </c:val>
        </c:ser>
        <c:axId val="104191104"/>
        <c:axId val="104192640"/>
      </c:barChart>
      <c:catAx>
        <c:axId val="104191104"/>
        <c:scaling>
          <c:orientation val="minMax"/>
        </c:scaling>
        <c:axPos val="b"/>
        <c:tickLblPos val="nextTo"/>
        <c:crossAx val="104192640"/>
        <c:crosses val="autoZero"/>
        <c:auto val="1"/>
        <c:lblAlgn val="ctr"/>
        <c:lblOffset val="100"/>
      </c:catAx>
      <c:valAx>
        <c:axId val="104192640"/>
        <c:scaling>
          <c:orientation val="minMax"/>
        </c:scaling>
        <c:axPos val="l"/>
        <c:majorGridlines/>
        <c:numFmt formatCode="#,##0" sourceLinked="1"/>
        <c:tickLblPos val="nextTo"/>
        <c:crossAx val="104191104"/>
        <c:crosses val="autoZero"/>
        <c:crossBetween val="between"/>
      </c:valAx>
    </c:plotArea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физика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физика!$M$12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физика!$N$11:$Q$11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физика!$N$12:$Q$12</c:f>
              <c:numCache>
                <c:formatCode>0</c:formatCode>
                <c:ptCount val="4"/>
                <c:pt idx="0" formatCode="General">
                  <c:v>10</c:v>
                </c:pt>
                <c:pt idx="1">
                  <c:v>53.333333333333336</c:v>
                </c:pt>
                <c:pt idx="2">
                  <c:v>33.333333333333336</c:v>
                </c:pt>
                <c:pt idx="3">
                  <c:v>3.3333333333333335</c:v>
                </c:pt>
              </c:numCache>
            </c:numRef>
          </c:val>
        </c:ser>
        <c:ser>
          <c:idx val="1"/>
          <c:order val="1"/>
          <c:tx>
            <c:strRef>
              <c:f>физика!$M$13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физика!$N$11:$Q$11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физика!$N$13:$Q$13</c:f>
              <c:numCache>
                <c:formatCode>0</c:formatCode>
                <c:ptCount val="4"/>
                <c:pt idx="0" formatCode="General">
                  <c:v>15</c:v>
                </c:pt>
                <c:pt idx="1">
                  <c:v>37.5</c:v>
                </c:pt>
                <c:pt idx="2">
                  <c:v>40</c:v>
                </c:pt>
                <c:pt idx="3">
                  <c:v>7.5</c:v>
                </c:pt>
              </c:numCache>
            </c:numRef>
          </c:val>
        </c:ser>
        <c:axId val="104091008"/>
        <c:axId val="104100992"/>
      </c:barChart>
      <c:catAx>
        <c:axId val="104091008"/>
        <c:scaling>
          <c:orientation val="minMax"/>
        </c:scaling>
        <c:axPos val="b"/>
        <c:tickLblPos val="nextTo"/>
        <c:crossAx val="104100992"/>
        <c:crosses val="autoZero"/>
        <c:auto val="1"/>
        <c:lblAlgn val="ctr"/>
        <c:lblOffset val="100"/>
      </c:catAx>
      <c:valAx>
        <c:axId val="104100992"/>
        <c:scaling>
          <c:orientation val="minMax"/>
        </c:scaling>
        <c:axPos val="l"/>
        <c:majorGridlines/>
        <c:numFmt formatCode="General" sourceLinked="1"/>
        <c:tickLblPos val="nextTo"/>
        <c:crossAx val="1040910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Физика </a:t>
            </a:r>
            <a:r>
              <a:rPr lang="ru-RU" baseline="0" dirty="0" smtClean="0"/>
              <a:t> «д</a:t>
            </a:r>
            <a:r>
              <a:rPr lang="ru-RU" dirty="0" smtClean="0"/>
              <a:t>войки» </a:t>
            </a:r>
            <a:r>
              <a:rPr lang="ru-RU" baseline="0" dirty="0" smtClean="0"/>
              <a:t>   </a:t>
            </a:r>
            <a:r>
              <a:rPr lang="ru-RU" dirty="0" smtClean="0"/>
              <a:t>% </a:t>
            </a:r>
            <a:r>
              <a:rPr lang="ru-RU" smtClean="0"/>
              <a:t>от сдававших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физика!$A$59:$A$60</c:f>
              <c:strCache>
                <c:ptCount val="2"/>
                <c:pt idx="0">
                  <c:v>Богучанская № 4</c:v>
                </c:pt>
                <c:pt idx="1">
                  <c:v>Таежнинская № 20</c:v>
                </c:pt>
              </c:strCache>
            </c:strRef>
          </c:cat>
          <c:val>
            <c:numRef>
              <c:f>физика!$B$59:$B$60</c:f>
              <c:numCache>
                <c:formatCode>#,##0</c:formatCode>
                <c:ptCount val="2"/>
                <c:pt idx="0">
                  <c:v>20</c:v>
                </c:pt>
                <c:pt idx="1">
                  <c:v>22</c:v>
                </c:pt>
              </c:numCache>
            </c:numRef>
          </c:val>
        </c:ser>
        <c:axId val="113579520"/>
        <c:axId val="113581056"/>
      </c:barChart>
      <c:catAx>
        <c:axId val="113579520"/>
        <c:scaling>
          <c:orientation val="minMax"/>
        </c:scaling>
        <c:axPos val="b"/>
        <c:tickLblPos val="nextTo"/>
        <c:crossAx val="113581056"/>
        <c:crosses val="autoZero"/>
        <c:auto val="1"/>
        <c:lblAlgn val="ctr"/>
        <c:lblOffset val="100"/>
      </c:catAx>
      <c:valAx>
        <c:axId val="113581056"/>
        <c:scaling>
          <c:orientation val="minMax"/>
        </c:scaling>
        <c:axPos val="l"/>
        <c:majorGridlines/>
        <c:numFmt formatCode="#,##0" sourceLinked="1"/>
        <c:tickLblPos val="nextTo"/>
        <c:crossAx val="113579520"/>
        <c:crosses val="autoZero"/>
        <c:crossBetween val="between"/>
      </c:valAx>
    </c:plotArea>
    <c:plotVisOnly val="1"/>
  </c:chart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/>
              <a:t>Физика "двойки" </a:t>
            </a:r>
            <a:r>
              <a:rPr lang="ru-RU" dirty="0" smtClean="0"/>
              <a:t>(кол-во)</a:t>
            </a:r>
            <a:endParaRPr lang="ru-RU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физика!$A$84:$A$85</c:f>
              <c:strCache>
                <c:ptCount val="2"/>
                <c:pt idx="0">
                  <c:v>Богучанская № 4</c:v>
                </c:pt>
                <c:pt idx="1">
                  <c:v>Таежнинская № 20</c:v>
                </c:pt>
              </c:strCache>
            </c:strRef>
          </c:cat>
          <c:val>
            <c:numRef>
              <c:f>физика!$B$84:$B$85</c:f>
              <c:numCache>
                <c:formatCode>General</c:formatCode>
                <c:ptCount val="2"/>
                <c:pt idx="0">
                  <c:v>1</c:v>
                </c:pt>
                <c:pt idx="1">
                  <c:v>2</c:v>
                </c:pt>
              </c:numCache>
            </c:numRef>
          </c:val>
        </c:ser>
        <c:axId val="113592960"/>
        <c:axId val="113607040"/>
      </c:barChart>
      <c:catAx>
        <c:axId val="113592960"/>
        <c:scaling>
          <c:orientation val="minMax"/>
        </c:scaling>
        <c:axPos val="b"/>
        <c:tickLblPos val="nextTo"/>
        <c:crossAx val="113607040"/>
        <c:crosses val="autoZero"/>
        <c:auto val="1"/>
        <c:lblAlgn val="ctr"/>
        <c:lblOffset val="100"/>
      </c:catAx>
      <c:valAx>
        <c:axId val="113607040"/>
        <c:scaling>
          <c:orientation val="minMax"/>
        </c:scaling>
        <c:axPos val="l"/>
        <c:majorGridlines/>
        <c:numFmt formatCode="General" sourceLinked="1"/>
        <c:tickLblPos val="nextTo"/>
        <c:crossAx val="113592960"/>
        <c:crosses val="autoZero"/>
        <c:crossBetween val="between"/>
      </c:valAx>
    </c:plotArea>
    <c:plotVisOnly val="1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Биология качество (%)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биология!$A$34:$A$50</c:f>
              <c:strCache>
                <c:ptCount val="17"/>
                <c:pt idx="0">
                  <c:v>Таежнинская № 20</c:v>
                </c:pt>
                <c:pt idx="1">
                  <c:v>Невонская</c:v>
                </c:pt>
                <c:pt idx="2">
                  <c:v>Ангарская</c:v>
                </c:pt>
                <c:pt idx="3">
                  <c:v>Манзенская</c:v>
                </c:pt>
                <c:pt idx="4">
                  <c:v>Богучанская № 3</c:v>
                </c:pt>
                <c:pt idx="5">
                  <c:v>Красногорьевская</c:v>
                </c:pt>
                <c:pt idx="6">
                  <c:v>Пинчугская</c:v>
                </c:pt>
                <c:pt idx="7">
                  <c:v>Чуноярская</c:v>
                </c:pt>
                <c:pt idx="8">
                  <c:v>Новохайская</c:v>
                </c:pt>
                <c:pt idx="9">
                  <c:v>Таежнинская № 7</c:v>
                </c:pt>
                <c:pt idx="10">
                  <c:v>Октябрьская</c:v>
                </c:pt>
                <c:pt idx="11">
                  <c:v>Осиновская</c:v>
                </c:pt>
                <c:pt idx="12">
                  <c:v>Богучанская № 1</c:v>
                </c:pt>
                <c:pt idx="13">
                  <c:v>Богучанская № 2</c:v>
                </c:pt>
                <c:pt idx="14">
                  <c:v>Богучанская № 4</c:v>
                </c:pt>
                <c:pt idx="15">
                  <c:v>Говорковская</c:v>
                </c:pt>
                <c:pt idx="16">
                  <c:v>Гремучинская</c:v>
                </c:pt>
              </c:strCache>
            </c:strRef>
          </c:cat>
          <c:val>
            <c:numRef>
              <c:f>биология!$B$34:$B$50</c:f>
              <c:numCache>
                <c:formatCode>#,##0</c:formatCode>
                <c:ptCount val="17"/>
                <c:pt idx="0">
                  <c:v>0</c:v>
                </c:pt>
                <c:pt idx="1">
                  <c:v>22</c:v>
                </c:pt>
                <c:pt idx="2">
                  <c:v>29</c:v>
                </c:pt>
                <c:pt idx="3">
                  <c:v>33</c:v>
                </c:pt>
                <c:pt idx="4">
                  <c:v>44</c:v>
                </c:pt>
                <c:pt idx="5">
                  <c:v>50</c:v>
                </c:pt>
                <c:pt idx="6">
                  <c:v>50</c:v>
                </c:pt>
                <c:pt idx="7">
                  <c:v>60</c:v>
                </c:pt>
                <c:pt idx="8">
                  <c:v>67</c:v>
                </c:pt>
                <c:pt idx="9">
                  <c:v>75</c:v>
                </c:pt>
                <c:pt idx="10">
                  <c:v>78</c:v>
                </c:pt>
                <c:pt idx="11">
                  <c:v>80</c:v>
                </c:pt>
                <c:pt idx="12">
                  <c:v>100</c:v>
                </c:pt>
                <c:pt idx="13">
                  <c:v>100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val>
        </c:ser>
        <c:axId val="113656192"/>
        <c:axId val="113657728"/>
      </c:barChart>
      <c:catAx>
        <c:axId val="113656192"/>
        <c:scaling>
          <c:orientation val="minMax"/>
        </c:scaling>
        <c:axPos val="b"/>
        <c:tickLblPos val="nextTo"/>
        <c:crossAx val="113657728"/>
        <c:crosses val="autoZero"/>
        <c:auto val="1"/>
        <c:lblAlgn val="ctr"/>
        <c:lblOffset val="100"/>
      </c:catAx>
      <c:valAx>
        <c:axId val="113657728"/>
        <c:scaling>
          <c:orientation val="minMax"/>
        </c:scaling>
        <c:axPos val="l"/>
        <c:majorGridlines/>
        <c:numFmt formatCode="#,##0" sourceLinked="1"/>
        <c:tickLblPos val="nextTo"/>
        <c:crossAx val="113656192"/>
        <c:crosses val="autoZero"/>
        <c:crossBetween val="between"/>
      </c:valAx>
    </c:plotArea>
    <c:plotVisOnly val="1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биология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биология!$N$25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биология!$O$24:$R$24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биология!$O$25:$R$25</c:f>
              <c:numCache>
                <c:formatCode>0</c:formatCode>
                <c:ptCount val="4"/>
                <c:pt idx="0">
                  <c:v>3.2520325203252027</c:v>
                </c:pt>
                <c:pt idx="1">
                  <c:v>38.211382113821138</c:v>
                </c:pt>
                <c:pt idx="2">
                  <c:v>50.406504065040636</c:v>
                </c:pt>
                <c:pt idx="3">
                  <c:v>8.1300813008130071</c:v>
                </c:pt>
              </c:numCache>
            </c:numRef>
          </c:val>
        </c:ser>
        <c:ser>
          <c:idx val="1"/>
          <c:order val="1"/>
          <c:tx>
            <c:strRef>
              <c:f>биология!$N$26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биология!$O$24:$R$24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биология!$O$26:$R$26</c:f>
              <c:numCache>
                <c:formatCode>0</c:formatCode>
                <c:ptCount val="4"/>
                <c:pt idx="0">
                  <c:v>4.1237113402061842</c:v>
                </c:pt>
                <c:pt idx="1">
                  <c:v>52.577319587628864</c:v>
                </c:pt>
                <c:pt idx="2">
                  <c:v>35.051546391752566</c:v>
                </c:pt>
                <c:pt idx="3">
                  <c:v>8.2474226804123667</c:v>
                </c:pt>
              </c:numCache>
            </c:numRef>
          </c:val>
        </c:ser>
        <c:axId val="113670784"/>
        <c:axId val="113693056"/>
      </c:barChart>
      <c:catAx>
        <c:axId val="113670784"/>
        <c:scaling>
          <c:orientation val="minMax"/>
        </c:scaling>
        <c:axPos val="b"/>
        <c:tickLblPos val="nextTo"/>
        <c:crossAx val="113693056"/>
        <c:crosses val="autoZero"/>
        <c:auto val="1"/>
        <c:lblAlgn val="ctr"/>
        <c:lblOffset val="100"/>
      </c:catAx>
      <c:valAx>
        <c:axId val="113693056"/>
        <c:scaling>
          <c:orientation val="minMax"/>
        </c:scaling>
        <c:axPos val="l"/>
        <c:majorGridlines/>
        <c:numFmt formatCode="0" sourceLinked="1"/>
        <c:tickLblPos val="nextTo"/>
        <c:crossAx val="11367078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Биология "двойки"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биология!$A$74:$A$78</c:f>
              <c:strCache>
                <c:ptCount val="5"/>
                <c:pt idx="0">
                  <c:v>Чуноярская</c:v>
                </c:pt>
                <c:pt idx="1">
                  <c:v>Невонская</c:v>
                </c:pt>
                <c:pt idx="2">
                  <c:v>Красногорьевская</c:v>
                </c:pt>
                <c:pt idx="3">
                  <c:v>Ангарская</c:v>
                </c:pt>
                <c:pt idx="4">
                  <c:v>Богучанская № 3</c:v>
                </c:pt>
              </c:strCache>
            </c:strRef>
          </c:cat>
          <c:val>
            <c:numRef>
              <c:f>биология!$B$74:$B$78</c:f>
              <c:numCache>
                <c:formatCode>#,##0</c:formatCode>
                <c:ptCount val="5"/>
                <c:pt idx="0">
                  <c:v>10</c:v>
                </c:pt>
                <c:pt idx="1">
                  <c:v>11</c:v>
                </c:pt>
                <c:pt idx="2">
                  <c:v>13</c:v>
                </c:pt>
                <c:pt idx="3">
                  <c:v>21</c:v>
                </c:pt>
                <c:pt idx="4">
                  <c:v>22</c:v>
                </c:pt>
              </c:numCache>
            </c:numRef>
          </c:val>
        </c:ser>
        <c:axId val="111936256"/>
        <c:axId val="111937792"/>
      </c:barChart>
      <c:catAx>
        <c:axId val="111936256"/>
        <c:scaling>
          <c:orientation val="minMax"/>
        </c:scaling>
        <c:axPos val="b"/>
        <c:tickLblPos val="nextTo"/>
        <c:crossAx val="111937792"/>
        <c:crosses val="autoZero"/>
        <c:auto val="1"/>
        <c:lblAlgn val="ctr"/>
        <c:lblOffset val="100"/>
      </c:catAx>
      <c:valAx>
        <c:axId val="111937792"/>
        <c:scaling>
          <c:orientation val="minMax"/>
        </c:scaling>
        <c:axPos val="l"/>
        <c:majorGridlines/>
        <c:numFmt formatCode="#,##0" sourceLinked="1"/>
        <c:tickLblPos val="nextTo"/>
        <c:crossAx val="111936256"/>
        <c:crosses val="autoZero"/>
        <c:crossBetween val="between"/>
      </c:valAx>
    </c:plotArea>
    <c:plotVisOnly val="1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Биология "двойки" (кол-во)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биология!$A$102:$A$106</c:f>
              <c:strCache>
                <c:ptCount val="5"/>
                <c:pt idx="0">
                  <c:v>Красногорьевская</c:v>
                </c:pt>
                <c:pt idx="1">
                  <c:v>Невонская</c:v>
                </c:pt>
                <c:pt idx="2">
                  <c:v>Чуноярская</c:v>
                </c:pt>
                <c:pt idx="3">
                  <c:v>Богучанская № 3</c:v>
                </c:pt>
                <c:pt idx="4">
                  <c:v>Ангарская</c:v>
                </c:pt>
              </c:strCache>
            </c:strRef>
          </c:cat>
          <c:val>
            <c:numRef>
              <c:f>биология!$B$102:$B$106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</c:ser>
        <c:axId val="111986560"/>
        <c:axId val="111988096"/>
      </c:barChart>
      <c:catAx>
        <c:axId val="111986560"/>
        <c:scaling>
          <c:orientation val="minMax"/>
        </c:scaling>
        <c:axPos val="b"/>
        <c:tickLblPos val="nextTo"/>
        <c:crossAx val="111988096"/>
        <c:crosses val="autoZero"/>
        <c:auto val="1"/>
        <c:lblAlgn val="ctr"/>
        <c:lblOffset val="100"/>
      </c:catAx>
      <c:valAx>
        <c:axId val="111988096"/>
        <c:scaling>
          <c:orientation val="minMax"/>
        </c:scaling>
        <c:axPos val="l"/>
        <c:majorGridlines/>
        <c:numFmt formatCode="General" sourceLinked="1"/>
        <c:tickLblPos val="nextTo"/>
        <c:crossAx val="111986560"/>
        <c:crosses val="autoZero"/>
        <c:crossBetween val="between"/>
      </c:valAx>
    </c:plotArea>
    <c:plotVisOnly val="1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Обществознание качество (%)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общество!$A$58:$A$79</c:f>
              <c:strCache>
                <c:ptCount val="21"/>
                <c:pt idx="0">
                  <c:v>Новохайская</c:v>
                </c:pt>
                <c:pt idx="1">
                  <c:v>Таежнинская № 20</c:v>
                </c:pt>
                <c:pt idx="2">
                  <c:v>Нижнетерянская</c:v>
                </c:pt>
                <c:pt idx="3">
                  <c:v>Манзенская</c:v>
                </c:pt>
                <c:pt idx="4">
                  <c:v>Чуноярская</c:v>
                </c:pt>
                <c:pt idx="5">
                  <c:v>Невонская</c:v>
                </c:pt>
                <c:pt idx="6">
                  <c:v>Богучанская № 1</c:v>
                </c:pt>
                <c:pt idx="7">
                  <c:v>Пинчугская</c:v>
                </c:pt>
                <c:pt idx="8">
                  <c:v>Богучанская № 4</c:v>
                </c:pt>
                <c:pt idx="9">
                  <c:v>Ангарская</c:v>
                </c:pt>
                <c:pt idx="10">
                  <c:v>Богучанская № 3</c:v>
                </c:pt>
                <c:pt idx="11">
                  <c:v>Хребтовская</c:v>
                </c:pt>
                <c:pt idx="12">
                  <c:v>Октябрьская</c:v>
                </c:pt>
                <c:pt idx="13">
                  <c:v>Говорковская</c:v>
                </c:pt>
                <c:pt idx="14">
                  <c:v>Красногорьевская</c:v>
                </c:pt>
                <c:pt idx="15">
                  <c:v>Такучетская</c:v>
                </c:pt>
                <c:pt idx="16">
                  <c:v>Шиверская</c:v>
                </c:pt>
                <c:pt idx="17">
                  <c:v>Богучанская № 2</c:v>
                </c:pt>
                <c:pt idx="18">
                  <c:v>Гремучинская</c:v>
                </c:pt>
                <c:pt idx="19">
                  <c:v>Таежнинская № 7</c:v>
                </c:pt>
                <c:pt idx="20">
                  <c:v>Осиновская</c:v>
                </c:pt>
              </c:strCache>
            </c:strRef>
          </c:cat>
          <c:val>
            <c:numRef>
              <c:f>общество!$B$58:$B$79</c:f>
              <c:numCache>
                <c:formatCode>#,##0</c:formatCode>
                <c:ptCount val="22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17</c:v>
                </c:pt>
                <c:pt idx="4">
                  <c:v>20</c:v>
                </c:pt>
                <c:pt idx="5">
                  <c:v>29</c:v>
                </c:pt>
                <c:pt idx="6">
                  <c:v>33</c:v>
                </c:pt>
                <c:pt idx="7">
                  <c:v>36</c:v>
                </c:pt>
                <c:pt idx="8">
                  <c:v>38</c:v>
                </c:pt>
                <c:pt idx="9">
                  <c:v>39</c:v>
                </c:pt>
                <c:pt idx="10">
                  <c:v>40</c:v>
                </c:pt>
                <c:pt idx="11">
                  <c:v>40</c:v>
                </c:pt>
                <c:pt idx="12">
                  <c:v>45</c:v>
                </c:pt>
                <c:pt idx="13">
                  <c:v>50</c:v>
                </c:pt>
                <c:pt idx="14" formatCode="0">
                  <c:v>50</c:v>
                </c:pt>
                <c:pt idx="15">
                  <c:v>50</c:v>
                </c:pt>
                <c:pt idx="16" formatCode="0">
                  <c:v>50</c:v>
                </c:pt>
                <c:pt idx="17">
                  <c:v>57</c:v>
                </c:pt>
                <c:pt idx="18" formatCode="0">
                  <c:v>67</c:v>
                </c:pt>
                <c:pt idx="19">
                  <c:v>74</c:v>
                </c:pt>
                <c:pt idx="20">
                  <c:v>100</c:v>
                </c:pt>
              </c:numCache>
            </c:numRef>
          </c:val>
        </c:ser>
        <c:axId val="103956480"/>
        <c:axId val="103958016"/>
      </c:barChart>
      <c:catAx>
        <c:axId val="103956480"/>
        <c:scaling>
          <c:orientation val="minMax"/>
        </c:scaling>
        <c:axPos val="b"/>
        <c:tickLblPos val="nextTo"/>
        <c:crossAx val="103958016"/>
        <c:crosses val="autoZero"/>
        <c:auto val="1"/>
        <c:lblAlgn val="ctr"/>
        <c:lblOffset val="100"/>
      </c:catAx>
      <c:valAx>
        <c:axId val="103958016"/>
        <c:scaling>
          <c:orientation val="minMax"/>
        </c:scaling>
        <c:axPos val="l"/>
        <c:majorGridlines/>
        <c:numFmt formatCode="#,##0" sourceLinked="1"/>
        <c:tickLblPos val="nextTo"/>
        <c:crossAx val="103956480"/>
        <c:crosses val="autoZero"/>
        <c:crossBetween val="between"/>
      </c:valAx>
    </c:plotArea>
    <c:plotVisOnly val="1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обществознание %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общество!$T$73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общество!$U$71:$X$72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общество!$U$73:$X$73</c:f>
              <c:numCache>
                <c:formatCode>0</c:formatCode>
                <c:ptCount val="4"/>
                <c:pt idx="0">
                  <c:v>4.7619047619047619</c:v>
                </c:pt>
                <c:pt idx="1">
                  <c:v>38.095238095238102</c:v>
                </c:pt>
                <c:pt idx="2">
                  <c:v>49.350649350649334</c:v>
                </c:pt>
                <c:pt idx="3">
                  <c:v>7.7922077922077921</c:v>
                </c:pt>
              </c:numCache>
            </c:numRef>
          </c:val>
        </c:ser>
        <c:ser>
          <c:idx val="1"/>
          <c:order val="1"/>
          <c:tx>
            <c:strRef>
              <c:f>общество!$T$74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общество!$U$71:$X$72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общество!$U$74:$X$74</c:f>
              <c:numCache>
                <c:formatCode>0</c:formatCode>
                <c:ptCount val="4"/>
                <c:pt idx="0">
                  <c:v>4.9645390070921973</c:v>
                </c:pt>
                <c:pt idx="1">
                  <c:v>35.815602836879442</c:v>
                </c:pt>
                <c:pt idx="2">
                  <c:v>48.581560283687935</c:v>
                </c:pt>
                <c:pt idx="3">
                  <c:v>10.638297872340424</c:v>
                </c:pt>
              </c:numCache>
            </c:numRef>
          </c:val>
        </c:ser>
        <c:axId val="103991168"/>
        <c:axId val="103992704"/>
      </c:barChart>
      <c:catAx>
        <c:axId val="103991168"/>
        <c:scaling>
          <c:orientation val="minMax"/>
        </c:scaling>
        <c:axPos val="b"/>
        <c:tickLblPos val="nextTo"/>
        <c:crossAx val="103992704"/>
        <c:crosses val="autoZero"/>
        <c:auto val="1"/>
        <c:lblAlgn val="ctr"/>
        <c:lblOffset val="100"/>
      </c:catAx>
      <c:valAx>
        <c:axId val="103992704"/>
        <c:scaling>
          <c:orientation val="minMax"/>
        </c:scaling>
        <c:axPos val="l"/>
        <c:majorGridlines/>
        <c:numFmt formatCode="0" sourceLinked="1"/>
        <c:tickLblPos val="nextTo"/>
        <c:crossAx val="10399116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русский язык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Русский!$N$19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Русский!$O$18:$R$18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</c:v>
                </c:pt>
                <c:pt idx="3">
                  <c:v>неудов</c:v>
                </c:pt>
              </c:strCache>
            </c:strRef>
          </c:cat>
          <c:val>
            <c:numRef>
              <c:f>Русский!$O$19:$R$19</c:f>
              <c:numCache>
                <c:formatCode>0</c:formatCode>
                <c:ptCount val="4"/>
                <c:pt idx="0">
                  <c:v>25.114155251141558</c:v>
                </c:pt>
                <c:pt idx="1">
                  <c:v>36.073059360730596</c:v>
                </c:pt>
                <c:pt idx="2">
                  <c:v>36.301369863013683</c:v>
                </c:pt>
                <c:pt idx="3">
                  <c:v>2.5114155251141543</c:v>
                </c:pt>
              </c:numCache>
            </c:numRef>
          </c:val>
        </c:ser>
        <c:ser>
          <c:idx val="1"/>
          <c:order val="1"/>
          <c:tx>
            <c:strRef>
              <c:f>Русский!$N$20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Русский!$O$18:$R$18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</c:v>
                </c:pt>
                <c:pt idx="3">
                  <c:v>неудов</c:v>
                </c:pt>
              </c:strCache>
            </c:strRef>
          </c:cat>
          <c:val>
            <c:numRef>
              <c:f>Русский!$O$20:$R$20</c:f>
              <c:numCache>
                <c:formatCode>0</c:formatCode>
                <c:ptCount val="4"/>
                <c:pt idx="0">
                  <c:v>23.260437375745521</c:v>
                </c:pt>
                <c:pt idx="1">
                  <c:v>32.007952286282304</c:v>
                </c:pt>
                <c:pt idx="2">
                  <c:v>38.767395626242546</c:v>
                </c:pt>
                <c:pt idx="3">
                  <c:v>5.964214711729622</c:v>
                </c:pt>
              </c:numCache>
            </c:numRef>
          </c:val>
        </c:ser>
        <c:axId val="135068672"/>
        <c:axId val="135177344"/>
      </c:barChart>
      <c:catAx>
        <c:axId val="135068672"/>
        <c:scaling>
          <c:orientation val="minMax"/>
        </c:scaling>
        <c:axPos val="b"/>
        <c:tickLblPos val="nextTo"/>
        <c:crossAx val="135177344"/>
        <c:crosses val="autoZero"/>
        <c:auto val="1"/>
        <c:lblAlgn val="ctr"/>
        <c:lblOffset val="100"/>
      </c:catAx>
      <c:valAx>
        <c:axId val="135177344"/>
        <c:scaling>
          <c:orientation val="minMax"/>
        </c:scaling>
        <c:axPos val="l"/>
        <c:majorGridlines/>
        <c:numFmt formatCode="0" sourceLinked="1"/>
        <c:tickLblPos val="nextTo"/>
        <c:crossAx val="13506867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Обществознание "двойки" (%)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общество!$A$97:$A$106</c:f>
              <c:strCache>
                <c:ptCount val="10"/>
                <c:pt idx="0">
                  <c:v>Октябрьская</c:v>
                </c:pt>
                <c:pt idx="1">
                  <c:v>Богучанская № 2</c:v>
                </c:pt>
                <c:pt idx="2">
                  <c:v>Пинчугская</c:v>
                </c:pt>
                <c:pt idx="3">
                  <c:v>Богучанская № 4</c:v>
                </c:pt>
                <c:pt idx="4">
                  <c:v>Ангарская</c:v>
                </c:pt>
                <c:pt idx="5">
                  <c:v>Чуноярская</c:v>
                </c:pt>
                <c:pt idx="6">
                  <c:v>Невонская</c:v>
                </c:pt>
                <c:pt idx="7">
                  <c:v>Таежнинская № 20</c:v>
                </c:pt>
                <c:pt idx="8">
                  <c:v>Манзенская</c:v>
                </c:pt>
                <c:pt idx="9">
                  <c:v>Новохайская</c:v>
                </c:pt>
              </c:strCache>
            </c:strRef>
          </c:cat>
          <c:val>
            <c:numRef>
              <c:f>общество!$B$97:$B$106</c:f>
              <c:numCache>
                <c:formatCode>#,##0</c:formatCode>
                <c:ptCount val="10"/>
                <c:pt idx="0">
                  <c:v>3</c:v>
                </c:pt>
                <c:pt idx="1">
                  <c:v>4</c:v>
                </c:pt>
                <c:pt idx="2">
                  <c:v>9</c:v>
                </c:pt>
                <c:pt idx="3">
                  <c:v>13</c:v>
                </c:pt>
                <c:pt idx="4">
                  <c:v>22</c:v>
                </c:pt>
                <c:pt idx="5">
                  <c:v>25</c:v>
                </c:pt>
                <c:pt idx="6">
                  <c:v>29</c:v>
                </c:pt>
                <c:pt idx="7">
                  <c:v>38</c:v>
                </c:pt>
                <c:pt idx="8">
                  <c:v>50</c:v>
                </c:pt>
                <c:pt idx="9">
                  <c:v>50</c:v>
                </c:pt>
              </c:numCache>
            </c:numRef>
          </c:val>
        </c:ser>
        <c:axId val="113741824"/>
        <c:axId val="113743360"/>
      </c:barChart>
      <c:catAx>
        <c:axId val="113741824"/>
        <c:scaling>
          <c:orientation val="minMax"/>
        </c:scaling>
        <c:axPos val="b"/>
        <c:tickLblPos val="nextTo"/>
        <c:crossAx val="113743360"/>
        <c:crosses val="autoZero"/>
        <c:auto val="1"/>
        <c:lblAlgn val="ctr"/>
        <c:lblOffset val="100"/>
      </c:catAx>
      <c:valAx>
        <c:axId val="113743360"/>
        <c:scaling>
          <c:orientation val="minMax"/>
        </c:scaling>
        <c:axPos val="l"/>
        <c:majorGridlines/>
        <c:numFmt formatCode="#,##0" sourceLinked="1"/>
        <c:tickLblPos val="nextTo"/>
        <c:crossAx val="113741824"/>
        <c:crosses val="autoZero"/>
        <c:crossBetween val="between"/>
      </c:valAx>
    </c:plotArea>
    <c:plotVisOnly val="1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Обществознание "двойки" (кол-во)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общество!$A$124:$A$133</c:f>
              <c:strCache>
                <c:ptCount val="10"/>
                <c:pt idx="0">
                  <c:v>Богучанская № 2</c:v>
                </c:pt>
                <c:pt idx="1">
                  <c:v>Богучанская № 4</c:v>
                </c:pt>
                <c:pt idx="2">
                  <c:v>Октябрьская</c:v>
                </c:pt>
                <c:pt idx="3">
                  <c:v>Пинчугская</c:v>
                </c:pt>
                <c:pt idx="4">
                  <c:v>Новохайская</c:v>
                </c:pt>
                <c:pt idx="5">
                  <c:v>Таежнинская № 20</c:v>
                </c:pt>
                <c:pt idx="6">
                  <c:v>Ангарская</c:v>
                </c:pt>
                <c:pt idx="7">
                  <c:v>Невонская</c:v>
                </c:pt>
                <c:pt idx="8">
                  <c:v>Чуноярская</c:v>
                </c:pt>
                <c:pt idx="9">
                  <c:v>Манзенская</c:v>
                </c:pt>
              </c:strCache>
            </c:strRef>
          </c:cat>
          <c:val>
            <c:numRef>
              <c:f>общество!$B$124:$B$133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3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5</c:v>
                </c:pt>
                <c:pt idx="9">
                  <c:v>6</c:v>
                </c:pt>
              </c:numCache>
            </c:numRef>
          </c:val>
        </c:ser>
        <c:axId val="113775744"/>
        <c:axId val="113777280"/>
      </c:barChart>
      <c:catAx>
        <c:axId val="113775744"/>
        <c:scaling>
          <c:orientation val="minMax"/>
        </c:scaling>
        <c:axPos val="b"/>
        <c:tickLblPos val="nextTo"/>
        <c:crossAx val="113777280"/>
        <c:crosses val="autoZero"/>
        <c:auto val="1"/>
        <c:lblAlgn val="ctr"/>
        <c:lblOffset val="100"/>
      </c:catAx>
      <c:valAx>
        <c:axId val="113777280"/>
        <c:scaling>
          <c:orientation val="minMax"/>
        </c:scaling>
        <c:axPos val="l"/>
        <c:majorGridlines/>
        <c:numFmt formatCode="General" sourceLinked="1"/>
        <c:tickLblPos val="nextTo"/>
        <c:crossAx val="113775744"/>
        <c:crosses val="autoZero"/>
        <c:crossBetween val="between"/>
      </c:valAx>
    </c:plotArea>
    <c:plotVisOnly val="1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Информатика качество (%)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информатика!$A$35:$A$51</c:f>
              <c:strCache>
                <c:ptCount val="17"/>
                <c:pt idx="0">
                  <c:v>Осиновская</c:v>
                </c:pt>
                <c:pt idx="1">
                  <c:v>Богучанская № 2</c:v>
                </c:pt>
                <c:pt idx="2">
                  <c:v>Невонская</c:v>
                </c:pt>
                <c:pt idx="3">
                  <c:v>Богучанская № 3</c:v>
                </c:pt>
                <c:pt idx="4">
                  <c:v>Хребтовская</c:v>
                </c:pt>
                <c:pt idx="5">
                  <c:v>Богучанская № 1</c:v>
                </c:pt>
                <c:pt idx="6">
                  <c:v>Ангарская</c:v>
                </c:pt>
                <c:pt idx="7">
                  <c:v>Гремучинская</c:v>
                </c:pt>
                <c:pt idx="8">
                  <c:v>Пинчугская</c:v>
                </c:pt>
                <c:pt idx="9">
                  <c:v>Октябрьская</c:v>
                </c:pt>
                <c:pt idx="10">
                  <c:v>Таежнинская № 7</c:v>
                </c:pt>
                <c:pt idx="11">
                  <c:v>Шиверская</c:v>
                </c:pt>
                <c:pt idx="12">
                  <c:v>Богучанская № 4</c:v>
                </c:pt>
                <c:pt idx="13">
                  <c:v>Красногорьевская</c:v>
                </c:pt>
                <c:pt idx="14">
                  <c:v>Говорковская</c:v>
                </c:pt>
                <c:pt idx="15">
                  <c:v>Новохайская</c:v>
                </c:pt>
                <c:pt idx="16">
                  <c:v>Таежнинская № 20</c:v>
                </c:pt>
              </c:strCache>
            </c:strRef>
          </c:cat>
          <c:val>
            <c:numRef>
              <c:f>информатика!$B$35:$B$51</c:f>
              <c:numCache>
                <c:formatCode>0</c:formatCode>
                <c:ptCount val="17"/>
                <c:pt idx="0">
                  <c:v>20</c:v>
                </c:pt>
                <c:pt idx="1">
                  <c:v>36</c:v>
                </c:pt>
                <c:pt idx="2">
                  <c:v>44</c:v>
                </c:pt>
                <c:pt idx="3">
                  <c:v>45</c:v>
                </c:pt>
                <c:pt idx="4">
                  <c:v>50</c:v>
                </c:pt>
                <c:pt idx="5">
                  <c:v>59</c:v>
                </c:pt>
                <c:pt idx="6">
                  <c:v>60</c:v>
                </c:pt>
                <c:pt idx="7">
                  <c:v>60</c:v>
                </c:pt>
                <c:pt idx="8">
                  <c:v>70</c:v>
                </c:pt>
                <c:pt idx="9">
                  <c:v>71</c:v>
                </c:pt>
                <c:pt idx="10">
                  <c:v>76</c:v>
                </c:pt>
                <c:pt idx="11">
                  <c:v>78</c:v>
                </c:pt>
                <c:pt idx="12">
                  <c:v>80</c:v>
                </c:pt>
                <c:pt idx="13">
                  <c:v>91</c:v>
                </c:pt>
                <c:pt idx="14">
                  <c:v>100</c:v>
                </c:pt>
                <c:pt idx="15">
                  <c:v>100</c:v>
                </c:pt>
                <c:pt idx="16">
                  <c:v>100</c:v>
                </c:pt>
              </c:numCache>
            </c:numRef>
          </c:val>
        </c:ser>
        <c:axId val="113814144"/>
        <c:axId val="113824128"/>
      </c:barChart>
      <c:catAx>
        <c:axId val="113814144"/>
        <c:scaling>
          <c:orientation val="minMax"/>
        </c:scaling>
        <c:axPos val="b"/>
        <c:tickLblPos val="nextTo"/>
        <c:crossAx val="113824128"/>
        <c:crosses val="autoZero"/>
        <c:auto val="1"/>
        <c:lblAlgn val="ctr"/>
        <c:lblOffset val="100"/>
      </c:catAx>
      <c:valAx>
        <c:axId val="113824128"/>
        <c:scaling>
          <c:orientation val="minMax"/>
        </c:scaling>
        <c:axPos val="l"/>
        <c:majorGridlines/>
        <c:numFmt formatCode="0" sourceLinked="1"/>
        <c:tickLblPos val="nextTo"/>
        <c:crossAx val="113814144"/>
        <c:crosses val="autoZero"/>
        <c:crossBetween val="between"/>
      </c:valAx>
    </c:plotArea>
    <c:plotVisOnly val="1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информатика %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информатика!$S$57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информатика!$T$56:$W$56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информатика!$T$57:$W$57</c:f>
              <c:numCache>
                <c:formatCode>0</c:formatCode>
                <c:ptCount val="4"/>
                <c:pt idx="0">
                  <c:v>15.384615384615385</c:v>
                </c:pt>
                <c:pt idx="1">
                  <c:v>38.461538461538453</c:v>
                </c:pt>
                <c:pt idx="2">
                  <c:v>41.346153846153861</c:v>
                </c:pt>
                <c:pt idx="3">
                  <c:v>4.8076923076923084</c:v>
                </c:pt>
              </c:numCache>
            </c:numRef>
          </c:val>
        </c:ser>
        <c:ser>
          <c:idx val="1"/>
          <c:order val="1"/>
          <c:tx>
            <c:strRef>
              <c:f>информатика!$S$58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информатика!$T$56:$W$56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информатика!$T$58:$W$58</c:f>
              <c:numCache>
                <c:formatCode>0</c:formatCode>
                <c:ptCount val="4"/>
                <c:pt idx="0">
                  <c:v>12.587412587412587</c:v>
                </c:pt>
                <c:pt idx="1">
                  <c:v>50</c:v>
                </c:pt>
                <c:pt idx="2">
                  <c:v>35.314685314685299</c:v>
                </c:pt>
                <c:pt idx="3">
                  <c:v>2.0979020979020984</c:v>
                </c:pt>
              </c:numCache>
            </c:numRef>
          </c:val>
        </c:ser>
        <c:axId val="113910912"/>
        <c:axId val="113912448"/>
      </c:barChart>
      <c:catAx>
        <c:axId val="113910912"/>
        <c:scaling>
          <c:orientation val="minMax"/>
        </c:scaling>
        <c:axPos val="b"/>
        <c:tickLblPos val="nextTo"/>
        <c:crossAx val="113912448"/>
        <c:crosses val="autoZero"/>
        <c:auto val="1"/>
        <c:lblAlgn val="ctr"/>
        <c:lblOffset val="100"/>
      </c:catAx>
      <c:valAx>
        <c:axId val="113912448"/>
        <c:scaling>
          <c:orientation val="minMax"/>
        </c:scaling>
        <c:axPos val="l"/>
        <c:majorGridlines/>
        <c:numFmt formatCode="0" sourceLinked="1"/>
        <c:tickLblPos val="nextTo"/>
        <c:crossAx val="113910912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Информатика "двойки" %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информатика!$A$74:$A$77</c:f>
              <c:strCache>
                <c:ptCount val="4"/>
                <c:pt idx="0">
                  <c:v>Богучанская № 2</c:v>
                </c:pt>
                <c:pt idx="1">
                  <c:v>Гремучинская</c:v>
                </c:pt>
                <c:pt idx="2">
                  <c:v>Богучанская № 3</c:v>
                </c:pt>
                <c:pt idx="3">
                  <c:v>Такучетская</c:v>
                </c:pt>
              </c:strCache>
            </c:strRef>
          </c:cat>
          <c:val>
            <c:numRef>
              <c:f>информатика!$B$74:$B$77</c:f>
              <c:numCache>
                <c:formatCode>0</c:formatCode>
                <c:ptCount val="4"/>
                <c:pt idx="0">
                  <c:v>2</c:v>
                </c:pt>
                <c:pt idx="1">
                  <c:v>7</c:v>
                </c:pt>
                <c:pt idx="2">
                  <c:v>9</c:v>
                </c:pt>
                <c:pt idx="3">
                  <c:v>33</c:v>
                </c:pt>
              </c:numCache>
            </c:numRef>
          </c:val>
        </c:ser>
        <c:axId val="113941504"/>
        <c:axId val="113951488"/>
      </c:barChart>
      <c:catAx>
        <c:axId val="113941504"/>
        <c:scaling>
          <c:orientation val="minMax"/>
        </c:scaling>
        <c:axPos val="b"/>
        <c:tickLblPos val="nextTo"/>
        <c:crossAx val="113951488"/>
        <c:crosses val="autoZero"/>
        <c:auto val="1"/>
        <c:lblAlgn val="ctr"/>
        <c:lblOffset val="100"/>
      </c:catAx>
      <c:valAx>
        <c:axId val="113951488"/>
        <c:scaling>
          <c:orientation val="minMax"/>
        </c:scaling>
        <c:axPos val="l"/>
        <c:majorGridlines/>
        <c:numFmt formatCode="0" sourceLinked="1"/>
        <c:tickLblPos val="nextTo"/>
        <c:crossAx val="113941504"/>
        <c:crosses val="autoZero"/>
        <c:crossBetween val="between"/>
      </c:valAx>
    </c:plotArea>
    <c:plotVisOnly val="1"/>
  </c:chart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Информатика "двойки" (кол-во)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информатика!$A$100:$A$103</c:f>
              <c:strCache>
                <c:ptCount val="4"/>
                <c:pt idx="0">
                  <c:v>Богучанская № 2</c:v>
                </c:pt>
                <c:pt idx="1">
                  <c:v>Гремучинская</c:v>
                </c:pt>
                <c:pt idx="2">
                  <c:v>Такучетская</c:v>
                </c:pt>
                <c:pt idx="3">
                  <c:v>Богучанская № 3</c:v>
                </c:pt>
              </c:strCache>
            </c:strRef>
          </c:cat>
          <c:val>
            <c:numRef>
              <c:f>информатика!$B$100:$B$103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3</c:v>
                </c:pt>
              </c:numCache>
            </c:numRef>
          </c:val>
        </c:ser>
        <c:axId val="114008448"/>
        <c:axId val="114009984"/>
      </c:barChart>
      <c:catAx>
        <c:axId val="114008448"/>
        <c:scaling>
          <c:orientation val="minMax"/>
        </c:scaling>
        <c:axPos val="b"/>
        <c:tickLblPos val="nextTo"/>
        <c:crossAx val="114009984"/>
        <c:crosses val="autoZero"/>
        <c:auto val="1"/>
        <c:lblAlgn val="ctr"/>
        <c:lblOffset val="100"/>
      </c:catAx>
      <c:valAx>
        <c:axId val="114009984"/>
        <c:scaling>
          <c:orientation val="minMax"/>
        </c:scaling>
        <c:axPos val="l"/>
        <c:majorGridlines/>
        <c:numFmt formatCode="General" sourceLinked="1"/>
        <c:tickLblPos val="nextTo"/>
        <c:crossAx val="114008448"/>
        <c:crosses val="autoZero"/>
        <c:crossBetween val="between"/>
      </c:valAx>
    </c:plotArea>
    <c:plotVisOnly val="1"/>
  </c:chart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География качество (%)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география!$A$61:$A$80</c:f>
              <c:strCache>
                <c:ptCount val="20"/>
                <c:pt idx="0">
                  <c:v>Таежнинская № 20</c:v>
                </c:pt>
                <c:pt idx="1">
                  <c:v>Богучанская № 3</c:v>
                </c:pt>
                <c:pt idx="2">
                  <c:v>Ангарская</c:v>
                </c:pt>
                <c:pt idx="3">
                  <c:v>Пинчугская</c:v>
                </c:pt>
                <c:pt idx="4">
                  <c:v>Говорковская</c:v>
                </c:pt>
                <c:pt idx="5">
                  <c:v>Красногорьевская</c:v>
                </c:pt>
                <c:pt idx="6">
                  <c:v>Хребтовская</c:v>
                </c:pt>
                <c:pt idx="7">
                  <c:v>Невонская</c:v>
                </c:pt>
                <c:pt idx="8">
                  <c:v>Осиновская</c:v>
                </c:pt>
                <c:pt idx="9">
                  <c:v>Богучанская № 4</c:v>
                </c:pt>
                <c:pt idx="10">
                  <c:v>Гремучинская</c:v>
                </c:pt>
                <c:pt idx="11">
                  <c:v>Манзенская</c:v>
                </c:pt>
                <c:pt idx="12">
                  <c:v>Богучанская № 1</c:v>
                </c:pt>
                <c:pt idx="13">
                  <c:v>Октябрьская</c:v>
                </c:pt>
                <c:pt idx="14">
                  <c:v>Таежнинская № 7</c:v>
                </c:pt>
                <c:pt idx="15">
                  <c:v>Чуноярская</c:v>
                </c:pt>
                <c:pt idx="16">
                  <c:v>Такучетская</c:v>
                </c:pt>
                <c:pt idx="17">
                  <c:v>Нижнетерянская</c:v>
                </c:pt>
                <c:pt idx="18">
                  <c:v>Шиверская</c:v>
                </c:pt>
                <c:pt idx="19">
                  <c:v>Богучанская № 2</c:v>
                </c:pt>
              </c:strCache>
            </c:strRef>
          </c:cat>
          <c:val>
            <c:numRef>
              <c:f>география!$B$61:$B$80</c:f>
              <c:numCache>
                <c:formatCode>#,##0</c:formatCode>
                <c:ptCount val="20"/>
                <c:pt idx="0">
                  <c:v>33</c:v>
                </c:pt>
                <c:pt idx="1">
                  <c:v>40</c:v>
                </c:pt>
                <c:pt idx="2">
                  <c:v>42</c:v>
                </c:pt>
                <c:pt idx="3">
                  <c:v>44</c:v>
                </c:pt>
                <c:pt idx="4">
                  <c:v>50</c:v>
                </c:pt>
                <c:pt idx="5">
                  <c:v>50</c:v>
                </c:pt>
                <c:pt idx="6">
                  <c:v>50</c:v>
                </c:pt>
                <c:pt idx="7">
                  <c:v>53</c:v>
                </c:pt>
                <c:pt idx="8">
                  <c:v>55</c:v>
                </c:pt>
                <c:pt idx="9">
                  <c:v>58</c:v>
                </c:pt>
                <c:pt idx="10">
                  <c:v>64</c:v>
                </c:pt>
                <c:pt idx="11">
                  <c:v>64</c:v>
                </c:pt>
                <c:pt idx="12">
                  <c:v>69</c:v>
                </c:pt>
                <c:pt idx="13">
                  <c:v>70</c:v>
                </c:pt>
                <c:pt idx="14">
                  <c:v>76</c:v>
                </c:pt>
                <c:pt idx="15">
                  <c:v>76</c:v>
                </c:pt>
                <c:pt idx="16">
                  <c:v>83</c:v>
                </c:pt>
                <c:pt idx="17">
                  <c:v>86</c:v>
                </c:pt>
                <c:pt idx="18">
                  <c:v>88</c:v>
                </c:pt>
                <c:pt idx="19">
                  <c:v>93</c:v>
                </c:pt>
              </c:numCache>
            </c:numRef>
          </c:val>
        </c:ser>
        <c:axId val="114173824"/>
        <c:axId val="114175360"/>
      </c:barChart>
      <c:catAx>
        <c:axId val="114173824"/>
        <c:scaling>
          <c:orientation val="minMax"/>
        </c:scaling>
        <c:axPos val="b"/>
        <c:tickLblPos val="nextTo"/>
        <c:crossAx val="114175360"/>
        <c:crosses val="autoZero"/>
        <c:auto val="1"/>
        <c:lblAlgn val="ctr"/>
        <c:lblOffset val="100"/>
      </c:catAx>
      <c:valAx>
        <c:axId val="114175360"/>
        <c:scaling>
          <c:orientation val="minMax"/>
        </c:scaling>
        <c:axPos val="l"/>
        <c:majorGridlines/>
        <c:numFmt formatCode="#,##0" sourceLinked="1"/>
        <c:tickLblPos val="nextTo"/>
        <c:crossAx val="114173824"/>
        <c:crosses val="autoZero"/>
        <c:crossBetween val="between"/>
      </c:valAx>
    </c:plotArea>
    <c:plotVisOnly val="1"/>
  </c:chart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география %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география!$V$61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география!$W$60:$Z$60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география!$W$61:$Z$61</c:f>
              <c:numCache>
                <c:formatCode>0</c:formatCode>
                <c:ptCount val="4"/>
                <c:pt idx="0">
                  <c:v>21.359223300970871</c:v>
                </c:pt>
                <c:pt idx="1">
                  <c:v>48.543689320388346</c:v>
                </c:pt>
                <c:pt idx="2">
                  <c:v>22.815533980582526</c:v>
                </c:pt>
                <c:pt idx="3">
                  <c:v>7.2815533980582527</c:v>
                </c:pt>
              </c:numCache>
            </c:numRef>
          </c:val>
        </c:ser>
        <c:ser>
          <c:idx val="1"/>
          <c:order val="1"/>
          <c:tx>
            <c:strRef>
              <c:f>география!$V$62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география!$W$60:$Z$60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география!$W$62:$Z$62</c:f>
              <c:numCache>
                <c:formatCode>0</c:formatCode>
                <c:ptCount val="4"/>
                <c:pt idx="0">
                  <c:v>19.367588932806324</c:v>
                </c:pt>
                <c:pt idx="1">
                  <c:v>46.245059288537554</c:v>
                </c:pt>
                <c:pt idx="2">
                  <c:v>22.13438735177866</c:v>
                </c:pt>
                <c:pt idx="3">
                  <c:v>12.252964426877471</c:v>
                </c:pt>
              </c:numCache>
            </c:numRef>
          </c:val>
        </c:ser>
        <c:axId val="114221440"/>
        <c:axId val="114222976"/>
      </c:barChart>
      <c:catAx>
        <c:axId val="114221440"/>
        <c:scaling>
          <c:orientation val="minMax"/>
        </c:scaling>
        <c:axPos val="b"/>
        <c:tickLblPos val="nextTo"/>
        <c:crossAx val="114222976"/>
        <c:crosses val="autoZero"/>
        <c:auto val="1"/>
        <c:lblAlgn val="ctr"/>
        <c:lblOffset val="100"/>
      </c:catAx>
      <c:valAx>
        <c:axId val="114222976"/>
        <c:scaling>
          <c:orientation val="minMax"/>
        </c:scaling>
        <c:axPos val="l"/>
        <c:majorGridlines/>
        <c:numFmt formatCode="0" sourceLinked="1"/>
        <c:tickLblPos val="nextTo"/>
        <c:crossAx val="11422144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География "двойки" (%)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география!$A$96:$A$107</c:f>
              <c:strCache>
                <c:ptCount val="12"/>
                <c:pt idx="0">
                  <c:v>Таежнинская № 7</c:v>
                </c:pt>
                <c:pt idx="1">
                  <c:v>Богучанская № 3</c:v>
                </c:pt>
                <c:pt idx="2">
                  <c:v>Чуноярская</c:v>
                </c:pt>
                <c:pt idx="3">
                  <c:v>Богучанская № 1</c:v>
                </c:pt>
                <c:pt idx="4">
                  <c:v>Гремучинская</c:v>
                </c:pt>
                <c:pt idx="5">
                  <c:v>Манзенская</c:v>
                </c:pt>
                <c:pt idx="6">
                  <c:v>Невонская</c:v>
                </c:pt>
                <c:pt idx="7">
                  <c:v>Октябрьская</c:v>
                </c:pt>
                <c:pt idx="8">
                  <c:v>Ангарская</c:v>
                </c:pt>
                <c:pt idx="9">
                  <c:v>Хребтовская</c:v>
                </c:pt>
                <c:pt idx="10">
                  <c:v>Осиновская</c:v>
                </c:pt>
                <c:pt idx="11">
                  <c:v>Таежнинская № 20</c:v>
                </c:pt>
              </c:strCache>
            </c:strRef>
          </c:cat>
          <c:val>
            <c:numRef>
              <c:f>география!$B$96:$B$107</c:f>
              <c:numCache>
                <c:formatCode>0</c:formatCode>
                <c:ptCount val="12"/>
                <c:pt idx="0">
                  <c:v>9</c:v>
                </c:pt>
                <c:pt idx="1">
                  <c:v>10</c:v>
                </c:pt>
                <c:pt idx="2" formatCode="#,##0">
                  <c:v>10</c:v>
                </c:pt>
                <c:pt idx="3" formatCode="#,##0">
                  <c:v>15</c:v>
                </c:pt>
                <c:pt idx="4" formatCode="#,##0">
                  <c:v>18</c:v>
                </c:pt>
                <c:pt idx="5" formatCode="#,##0">
                  <c:v>18</c:v>
                </c:pt>
                <c:pt idx="6">
                  <c:v>20</c:v>
                </c:pt>
                <c:pt idx="7" formatCode="#,##0">
                  <c:v>22</c:v>
                </c:pt>
                <c:pt idx="8">
                  <c:v>25</c:v>
                </c:pt>
                <c:pt idx="9">
                  <c:v>25</c:v>
                </c:pt>
                <c:pt idx="10" formatCode="#,##0">
                  <c:v>27</c:v>
                </c:pt>
                <c:pt idx="11">
                  <c:v>33</c:v>
                </c:pt>
              </c:numCache>
            </c:numRef>
          </c:val>
        </c:ser>
        <c:axId val="113842432"/>
        <c:axId val="113864704"/>
      </c:barChart>
      <c:catAx>
        <c:axId val="113842432"/>
        <c:scaling>
          <c:orientation val="minMax"/>
        </c:scaling>
        <c:axPos val="b"/>
        <c:tickLblPos val="nextTo"/>
        <c:crossAx val="113864704"/>
        <c:crosses val="autoZero"/>
        <c:auto val="1"/>
        <c:lblAlgn val="ctr"/>
        <c:lblOffset val="100"/>
      </c:catAx>
      <c:valAx>
        <c:axId val="113864704"/>
        <c:scaling>
          <c:orientation val="minMax"/>
        </c:scaling>
        <c:axPos val="l"/>
        <c:majorGridlines/>
        <c:numFmt formatCode="0" sourceLinked="1"/>
        <c:tickLblPos val="nextTo"/>
        <c:crossAx val="113842432"/>
        <c:crosses val="autoZero"/>
        <c:crossBetween val="between"/>
      </c:valAx>
    </c:plotArea>
    <c:plotVisOnly val="1"/>
  </c:chart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География "двойки" (кол-во)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география!$A$122:$A$133</c:f>
              <c:strCache>
                <c:ptCount val="12"/>
                <c:pt idx="0">
                  <c:v>Таежнинская № 20</c:v>
                </c:pt>
                <c:pt idx="1">
                  <c:v>Хребтовская</c:v>
                </c:pt>
                <c:pt idx="2">
                  <c:v>Богучанская № 1</c:v>
                </c:pt>
                <c:pt idx="3">
                  <c:v>Богучанская № 3</c:v>
                </c:pt>
                <c:pt idx="4">
                  <c:v>Гремучинская</c:v>
                </c:pt>
                <c:pt idx="5">
                  <c:v>Манзенская</c:v>
                </c:pt>
                <c:pt idx="6">
                  <c:v>Ангарская</c:v>
                </c:pt>
                <c:pt idx="7">
                  <c:v>Невонская</c:v>
                </c:pt>
                <c:pt idx="8">
                  <c:v>Осиновская</c:v>
                </c:pt>
                <c:pt idx="9">
                  <c:v>Таежнинская № 7</c:v>
                </c:pt>
                <c:pt idx="10">
                  <c:v>Чуноярская</c:v>
                </c:pt>
                <c:pt idx="11">
                  <c:v>Октябрьская</c:v>
                </c:pt>
              </c:strCache>
            </c:strRef>
          </c:cat>
          <c:val>
            <c:numRef>
              <c:f>география!$B$122:$B$133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6</c:v>
                </c:pt>
              </c:numCache>
            </c:numRef>
          </c:val>
        </c:ser>
        <c:axId val="113876352"/>
        <c:axId val="113890432"/>
      </c:barChart>
      <c:catAx>
        <c:axId val="113876352"/>
        <c:scaling>
          <c:orientation val="minMax"/>
        </c:scaling>
        <c:axPos val="b"/>
        <c:tickLblPos val="nextTo"/>
        <c:crossAx val="113890432"/>
        <c:crosses val="autoZero"/>
        <c:auto val="1"/>
        <c:lblAlgn val="ctr"/>
        <c:lblOffset val="100"/>
      </c:catAx>
      <c:valAx>
        <c:axId val="113890432"/>
        <c:scaling>
          <c:orientation val="minMax"/>
        </c:scaling>
        <c:axPos val="l"/>
        <c:majorGridlines/>
        <c:numFmt formatCode="General" sourceLinked="1"/>
        <c:tickLblPos val="nextTo"/>
        <c:crossAx val="113876352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Русский язык "двойки"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Русский!$B$64:$B$77</c:f>
              <c:strCache>
                <c:ptCount val="14"/>
                <c:pt idx="0">
                  <c:v>Богучанская № 2</c:v>
                </c:pt>
                <c:pt idx="1">
                  <c:v>Богучанская № 4</c:v>
                </c:pt>
                <c:pt idx="2">
                  <c:v>Октябрьская</c:v>
                </c:pt>
                <c:pt idx="3">
                  <c:v>Пинчугская</c:v>
                </c:pt>
                <c:pt idx="4">
                  <c:v>Гремучинская</c:v>
                </c:pt>
                <c:pt idx="5">
                  <c:v>Красногорьевская</c:v>
                </c:pt>
                <c:pt idx="6">
                  <c:v>Богучанская № 1</c:v>
                </c:pt>
                <c:pt idx="7">
                  <c:v>Шиверская</c:v>
                </c:pt>
                <c:pt idx="8">
                  <c:v>Богучанская № 3</c:v>
                </c:pt>
                <c:pt idx="9">
                  <c:v>Ангарская</c:v>
                </c:pt>
                <c:pt idx="10">
                  <c:v>Чуноярская</c:v>
                </c:pt>
                <c:pt idx="11">
                  <c:v>Манзенская</c:v>
                </c:pt>
                <c:pt idx="12">
                  <c:v>Таежнинская № 20</c:v>
                </c:pt>
                <c:pt idx="13">
                  <c:v>Хребтовская</c:v>
                </c:pt>
              </c:strCache>
            </c:strRef>
          </c:cat>
          <c:val>
            <c:numRef>
              <c:f>Русский!$C$64:$C$77</c:f>
              <c:numCache>
                <c:formatCode>General</c:formatCode>
                <c:ptCount val="14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6</c:v>
                </c:pt>
                <c:pt idx="5">
                  <c:v>6</c:v>
                </c:pt>
                <c:pt idx="6">
                  <c:v>7</c:v>
                </c:pt>
                <c:pt idx="7">
                  <c:v>9</c:v>
                </c:pt>
                <c:pt idx="8">
                  <c:v>10</c:v>
                </c:pt>
                <c:pt idx="9">
                  <c:v>13</c:v>
                </c:pt>
                <c:pt idx="10">
                  <c:v>13</c:v>
                </c:pt>
                <c:pt idx="11">
                  <c:v>15</c:v>
                </c:pt>
                <c:pt idx="12">
                  <c:v>17</c:v>
                </c:pt>
                <c:pt idx="13">
                  <c:v>27</c:v>
                </c:pt>
              </c:numCache>
            </c:numRef>
          </c:val>
        </c:ser>
        <c:axId val="103767424"/>
        <c:axId val="103785600"/>
      </c:barChart>
      <c:catAx>
        <c:axId val="103767424"/>
        <c:scaling>
          <c:orientation val="minMax"/>
        </c:scaling>
        <c:axPos val="b"/>
        <c:tickLblPos val="nextTo"/>
        <c:crossAx val="103785600"/>
        <c:crosses val="autoZero"/>
        <c:auto val="1"/>
        <c:lblAlgn val="ctr"/>
        <c:lblOffset val="100"/>
      </c:catAx>
      <c:valAx>
        <c:axId val="103785600"/>
        <c:scaling>
          <c:orientation val="minMax"/>
        </c:scaling>
        <c:axPos val="l"/>
        <c:majorGridlines/>
        <c:numFmt formatCode="General" sourceLinked="1"/>
        <c:tickLblPos val="nextTo"/>
        <c:crossAx val="103767424"/>
        <c:crosses val="autoZero"/>
        <c:crossBetween val="between"/>
      </c:valAx>
    </c:plotArea>
    <c:plotVisOnly val="1"/>
  </c:chart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География качество (%)</a:t>
            </a:r>
          </a:p>
        </c:rich>
      </c:tx>
    </c:title>
    <c:plotArea>
      <c:layout/>
      <c:barChart>
        <c:barDir val="col"/>
        <c:grouping val="clustered"/>
        <c:axId val="114130944"/>
        <c:axId val="114132480"/>
      </c:barChart>
      <c:catAx>
        <c:axId val="114130944"/>
        <c:scaling>
          <c:orientation val="minMax"/>
        </c:scaling>
        <c:axPos val="b"/>
        <c:tickLblPos val="nextTo"/>
        <c:crossAx val="114132480"/>
        <c:crosses val="autoZero"/>
        <c:auto val="1"/>
        <c:lblAlgn val="ctr"/>
        <c:lblOffset val="100"/>
      </c:catAx>
      <c:valAx>
        <c:axId val="114132480"/>
        <c:scaling>
          <c:orientation val="minMax"/>
        </c:scaling>
        <c:axPos val="l"/>
        <c:majorGridlines/>
        <c:numFmt formatCode="#,##0" sourceLinked="1"/>
        <c:tickLblPos val="nextTo"/>
        <c:crossAx val="114130944"/>
        <c:crosses val="autoZero"/>
        <c:crossBetween val="between"/>
      </c:valAx>
    </c:plotArea>
    <c:plotVisOnly val="1"/>
  </c:chart>
  <c:externalData r:id="rId1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Химия качество (%)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химия!$A$32:$A$40</c:f>
              <c:strCache>
                <c:ptCount val="9"/>
                <c:pt idx="0">
                  <c:v>Богучанская № 3</c:v>
                </c:pt>
                <c:pt idx="1">
                  <c:v>Новохайская</c:v>
                </c:pt>
                <c:pt idx="2">
                  <c:v>Ангарская</c:v>
                </c:pt>
                <c:pt idx="3">
                  <c:v>Богучанская № 1</c:v>
                </c:pt>
                <c:pt idx="4">
                  <c:v>Таежнинская № 7</c:v>
                </c:pt>
                <c:pt idx="5">
                  <c:v>Богучанская № 2</c:v>
                </c:pt>
                <c:pt idx="6">
                  <c:v>Красногорьевская</c:v>
                </c:pt>
                <c:pt idx="7">
                  <c:v>Осиновская</c:v>
                </c:pt>
                <c:pt idx="8">
                  <c:v>Пинчугская</c:v>
                </c:pt>
              </c:strCache>
            </c:strRef>
          </c:cat>
          <c:val>
            <c:numRef>
              <c:f>химия!$B$32:$B$40</c:f>
              <c:numCache>
                <c:formatCode>General</c:formatCode>
                <c:ptCount val="9"/>
                <c:pt idx="0">
                  <c:v>0</c:v>
                </c:pt>
                <c:pt idx="1">
                  <c:v>0</c:v>
                </c:pt>
                <c:pt idx="2">
                  <c:v>50</c:v>
                </c:pt>
                <c:pt idx="3">
                  <c:v>50</c:v>
                </c:pt>
                <c:pt idx="4">
                  <c:v>50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</c:ser>
        <c:axId val="114148480"/>
        <c:axId val="114150016"/>
      </c:barChart>
      <c:catAx>
        <c:axId val="114148480"/>
        <c:scaling>
          <c:orientation val="minMax"/>
        </c:scaling>
        <c:axPos val="b"/>
        <c:tickLblPos val="nextTo"/>
        <c:crossAx val="114150016"/>
        <c:crosses val="autoZero"/>
        <c:auto val="1"/>
        <c:lblAlgn val="ctr"/>
        <c:lblOffset val="100"/>
      </c:catAx>
      <c:valAx>
        <c:axId val="114150016"/>
        <c:scaling>
          <c:orientation val="minMax"/>
        </c:scaling>
        <c:axPos val="l"/>
        <c:majorGridlines/>
        <c:numFmt formatCode="General" sourceLinked="1"/>
        <c:tickLblPos val="nextTo"/>
        <c:crossAx val="114148480"/>
        <c:crosses val="autoZero"/>
        <c:crossBetween val="between"/>
      </c:valAx>
    </c:plotArea>
    <c:plotVisOnly val="1"/>
  </c:chart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химия %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химия!$M$24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химия!$N$23:$Q$23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химия!$N$24:$Q$24</c:f>
              <c:numCache>
                <c:formatCode>0</c:formatCode>
                <c:ptCount val="4"/>
                <c:pt idx="0">
                  <c:v>25</c:v>
                </c:pt>
                <c:pt idx="1">
                  <c:v>40.625000000000007</c:v>
                </c:pt>
                <c:pt idx="2">
                  <c:v>21.875</c:v>
                </c:pt>
                <c:pt idx="3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химия!$M$25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химия!$N$23:$Q$23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химия!$N$25:$Q$25</c:f>
              <c:numCache>
                <c:formatCode>0</c:formatCode>
                <c:ptCount val="4"/>
                <c:pt idx="0">
                  <c:v>20</c:v>
                </c:pt>
                <c:pt idx="1">
                  <c:v>40</c:v>
                </c:pt>
                <c:pt idx="2">
                  <c:v>33.333333333333336</c:v>
                </c:pt>
                <c:pt idx="3">
                  <c:v>6.666666666666667</c:v>
                </c:pt>
              </c:numCache>
            </c:numRef>
          </c:val>
        </c:ser>
        <c:axId val="114253184"/>
        <c:axId val="114259072"/>
      </c:barChart>
      <c:catAx>
        <c:axId val="114253184"/>
        <c:scaling>
          <c:orientation val="minMax"/>
        </c:scaling>
        <c:axPos val="b"/>
        <c:tickLblPos val="nextTo"/>
        <c:crossAx val="114259072"/>
        <c:crosses val="autoZero"/>
        <c:auto val="1"/>
        <c:lblAlgn val="ctr"/>
        <c:lblOffset val="100"/>
      </c:catAx>
      <c:valAx>
        <c:axId val="114259072"/>
        <c:scaling>
          <c:orientation val="minMax"/>
        </c:scaling>
        <c:axPos val="l"/>
        <c:majorGridlines/>
        <c:numFmt formatCode="0" sourceLinked="1"/>
        <c:tickLblPos val="nextTo"/>
        <c:crossAx val="114253184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Литература </a:t>
            </a:r>
          </a:p>
          <a:p>
            <a:pPr>
              <a:defRPr/>
            </a:pPr>
            <a:r>
              <a:rPr lang="ru-RU"/>
              <a:t>качество (%)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elete val="1"/>
          </c:dLbls>
          <c:cat>
            <c:strRef>
              <c:f>литература!$A$36:$A$39</c:f>
              <c:strCache>
                <c:ptCount val="4"/>
                <c:pt idx="0">
                  <c:v>Красногорьевская</c:v>
                </c:pt>
                <c:pt idx="1">
                  <c:v>Богучанская № 2</c:v>
                </c:pt>
                <c:pt idx="2">
                  <c:v>Пинчугская</c:v>
                </c:pt>
                <c:pt idx="3">
                  <c:v>Таежнинская № 7</c:v>
                </c:pt>
              </c:strCache>
            </c:strRef>
          </c:cat>
          <c:val>
            <c:numRef>
              <c:f>литература!$B$36:$B$39</c:f>
              <c:numCache>
                <c:formatCode>0</c:formatCode>
                <c:ptCount val="4"/>
                <c:pt idx="0">
                  <c:v>0</c:v>
                </c:pt>
                <c:pt idx="1">
                  <c:v>50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</c:ser>
        <c:axId val="114288128"/>
        <c:axId val="114289664"/>
      </c:barChart>
      <c:catAx>
        <c:axId val="114288128"/>
        <c:scaling>
          <c:orientation val="minMax"/>
        </c:scaling>
        <c:axPos val="b"/>
        <c:tickLblPos val="nextTo"/>
        <c:crossAx val="114289664"/>
        <c:crosses val="autoZero"/>
        <c:auto val="1"/>
        <c:lblAlgn val="ctr"/>
        <c:lblOffset val="100"/>
      </c:catAx>
      <c:valAx>
        <c:axId val="114289664"/>
        <c:scaling>
          <c:orientation val="minMax"/>
        </c:scaling>
        <c:axPos val="l"/>
        <c:majorGridlines/>
        <c:numFmt formatCode="0" sourceLinked="1"/>
        <c:tickLblPos val="nextTo"/>
        <c:crossAx val="114288128"/>
        <c:crosses val="autoZero"/>
        <c:crossBetween val="between"/>
      </c:valAx>
    </c:plotArea>
    <c:plotVisOnly val="1"/>
  </c:chart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Соотношените отметок литература %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литература!$M$6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литература!$N$5:$Q$5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литература!$N$6:$Q$6</c:f>
              <c:numCache>
                <c:formatCode>0</c:formatCode>
                <c:ptCount val="4"/>
                <c:pt idx="0">
                  <c:v>33.333333333333336</c:v>
                </c:pt>
                <c:pt idx="1">
                  <c:v>33.333333333333336</c:v>
                </c:pt>
                <c:pt idx="2">
                  <c:v>22.222222222222214</c:v>
                </c:pt>
                <c:pt idx="3">
                  <c:v>11.111111111111109</c:v>
                </c:pt>
              </c:numCache>
            </c:numRef>
          </c:val>
        </c:ser>
        <c:ser>
          <c:idx val="1"/>
          <c:order val="1"/>
          <c:tx>
            <c:strRef>
              <c:f>литература!$M$7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литература!$N$5:$Q$5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литература!$N$7:$Q$7</c:f>
              <c:numCache>
                <c:formatCode>0</c:formatCode>
                <c:ptCount val="4"/>
                <c:pt idx="0">
                  <c:v>20</c:v>
                </c:pt>
                <c:pt idx="1">
                  <c:v>40</c:v>
                </c:pt>
                <c:pt idx="2">
                  <c:v>20</c:v>
                </c:pt>
                <c:pt idx="3">
                  <c:v>20</c:v>
                </c:pt>
              </c:numCache>
            </c:numRef>
          </c:val>
        </c:ser>
        <c:axId val="122347520"/>
        <c:axId val="122349056"/>
      </c:barChart>
      <c:catAx>
        <c:axId val="122347520"/>
        <c:scaling>
          <c:orientation val="minMax"/>
        </c:scaling>
        <c:axPos val="b"/>
        <c:tickLblPos val="nextTo"/>
        <c:crossAx val="122349056"/>
        <c:crosses val="autoZero"/>
        <c:auto val="1"/>
        <c:lblAlgn val="ctr"/>
        <c:lblOffset val="100"/>
      </c:catAx>
      <c:valAx>
        <c:axId val="122349056"/>
        <c:scaling>
          <c:orientation val="minMax"/>
        </c:scaling>
        <c:axPos val="l"/>
        <c:majorGridlines/>
        <c:numFmt formatCode="0" sourceLinked="1"/>
        <c:tickLblPos val="nextTo"/>
        <c:crossAx val="12234752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Английский язык качество (%)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'англ. яз'!$A$28:$A$34</c:f>
              <c:strCache>
                <c:ptCount val="7"/>
                <c:pt idx="0">
                  <c:v>Октябрьская</c:v>
                </c:pt>
                <c:pt idx="1">
                  <c:v>Таежнинская № 7</c:v>
                </c:pt>
                <c:pt idx="2">
                  <c:v>Богучанская № 1</c:v>
                </c:pt>
                <c:pt idx="3">
                  <c:v>Богучанская № 2</c:v>
                </c:pt>
                <c:pt idx="4">
                  <c:v>Богучанская № 3</c:v>
                </c:pt>
                <c:pt idx="5">
                  <c:v>Гремучинская</c:v>
                </c:pt>
                <c:pt idx="6">
                  <c:v>Шиверская</c:v>
                </c:pt>
              </c:strCache>
            </c:strRef>
          </c:cat>
          <c:val>
            <c:numRef>
              <c:f>'англ. яз'!$B$28:$B$34</c:f>
              <c:numCache>
                <c:formatCode>0</c:formatCode>
                <c:ptCount val="7"/>
                <c:pt idx="0">
                  <c:v>0</c:v>
                </c:pt>
                <c:pt idx="1">
                  <c:v>67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</c:numCache>
            </c:numRef>
          </c:val>
        </c:ser>
        <c:axId val="116606848"/>
        <c:axId val="116608384"/>
      </c:barChart>
      <c:catAx>
        <c:axId val="116606848"/>
        <c:scaling>
          <c:orientation val="minMax"/>
        </c:scaling>
        <c:axPos val="b"/>
        <c:tickLblPos val="nextTo"/>
        <c:crossAx val="116608384"/>
        <c:crosses val="autoZero"/>
        <c:auto val="1"/>
        <c:lblAlgn val="ctr"/>
        <c:lblOffset val="100"/>
      </c:catAx>
      <c:valAx>
        <c:axId val="116608384"/>
        <c:scaling>
          <c:orientation val="minMax"/>
        </c:scaling>
        <c:axPos val="l"/>
        <c:majorGridlines/>
        <c:numFmt formatCode="0" sourceLinked="1"/>
        <c:tickLblPos val="nextTo"/>
        <c:crossAx val="116606848"/>
        <c:crosses val="autoZero"/>
        <c:crossBetween val="between"/>
      </c:valAx>
    </c:plotArea>
    <c:plotVisOnly val="1"/>
  </c:chart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английский язык %</a:t>
            </a:r>
          </a:p>
        </c:rich>
      </c:tx>
    </c:title>
    <c:plotArea>
      <c:layout/>
      <c:barChart>
        <c:barDir val="col"/>
        <c:grouping val="clustered"/>
        <c:ser>
          <c:idx val="0"/>
          <c:order val="0"/>
          <c:tx>
            <c:strRef>
              <c:f>'англ. яз'!$M$5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'англ. яз'!$N$4:$Q$4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'англ. яз'!$N$5:$Q$5</c:f>
              <c:numCache>
                <c:formatCode>0</c:formatCode>
                <c:ptCount val="4"/>
                <c:pt idx="0">
                  <c:v>58.333333333333336</c:v>
                </c:pt>
                <c:pt idx="1">
                  <c:v>41.66666666666665</c:v>
                </c:pt>
                <c:pt idx="2">
                  <c:v>0</c:v>
                </c:pt>
                <c:pt idx="3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'англ. яз'!$M$6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'англ. яз'!$N$4:$Q$4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'англ. яз'!$N$6:$Q$6</c:f>
              <c:numCache>
                <c:formatCode>0</c:formatCode>
                <c:ptCount val="4"/>
                <c:pt idx="0">
                  <c:v>41.66666666666665</c:v>
                </c:pt>
                <c:pt idx="1">
                  <c:v>41.66666666666665</c:v>
                </c:pt>
                <c:pt idx="2">
                  <c:v>16.666666666666668</c:v>
                </c:pt>
                <c:pt idx="3" formatCode="General">
                  <c:v>0</c:v>
                </c:pt>
              </c:numCache>
            </c:numRef>
          </c:val>
        </c:ser>
        <c:axId val="116638080"/>
        <c:axId val="116639616"/>
      </c:barChart>
      <c:catAx>
        <c:axId val="116638080"/>
        <c:scaling>
          <c:orientation val="minMax"/>
        </c:scaling>
        <c:axPos val="b"/>
        <c:tickLblPos val="nextTo"/>
        <c:crossAx val="116639616"/>
        <c:crosses val="autoZero"/>
        <c:auto val="1"/>
        <c:lblAlgn val="ctr"/>
        <c:lblOffset val="100"/>
      </c:catAx>
      <c:valAx>
        <c:axId val="116639616"/>
        <c:scaling>
          <c:orientation val="minMax"/>
        </c:scaling>
        <c:axPos val="l"/>
        <c:majorGridlines/>
        <c:numFmt formatCode="0" sourceLinked="1"/>
        <c:tickLblPos val="nextTo"/>
        <c:crossAx val="116638080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История качество (%)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история!$A$34:$A$39</c:f>
              <c:strCache>
                <c:ptCount val="6"/>
                <c:pt idx="0">
                  <c:v>Невонская</c:v>
                </c:pt>
                <c:pt idx="1">
                  <c:v>Богучанская № 2</c:v>
                </c:pt>
                <c:pt idx="2">
                  <c:v>Пинчугская</c:v>
                </c:pt>
                <c:pt idx="3">
                  <c:v>Ангарская</c:v>
                </c:pt>
                <c:pt idx="4">
                  <c:v>Октябрьская</c:v>
                </c:pt>
                <c:pt idx="5">
                  <c:v>Такучетская</c:v>
                </c:pt>
              </c:strCache>
            </c:strRef>
          </c:cat>
          <c:val>
            <c:numRef>
              <c:f>история!$B$34:$B$39</c:f>
              <c:numCache>
                <c:formatCode>0</c:formatCode>
                <c:ptCount val="6"/>
                <c:pt idx="0">
                  <c:v>0</c:v>
                </c:pt>
                <c:pt idx="1">
                  <c:v>50</c:v>
                </c:pt>
                <c:pt idx="2">
                  <c:v>50</c:v>
                </c:pt>
                <c:pt idx="3">
                  <c:v>67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</c:ser>
        <c:axId val="122267904"/>
        <c:axId val="122281984"/>
      </c:barChart>
      <c:catAx>
        <c:axId val="122267904"/>
        <c:scaling>
          <c:orientation val="minMax"/>
        </c:scaling>
        <c:axPos val="b"/>
        <c:tickLblPos val="nextTo"/>
        <c:crossAx val="122281984"/>
        <c:crosses val="autoZero"/>
        <c:auto val="1"/>
        <c:lblAlgn val="ctr"/>
        <c:lblOffset val="100"/>
      </c:catAx>
      <c:valAx>
        <c:axId val="122281984"/>
        <c:scaling>
          <c:orientation val="minMax"/>
        </c:scaling>
        <c:axPos val="l"/>
        <c:majorGridlines/>
        <c:numFmt formatCode="0" sourceLinked="1"/>
        <c:tickLblPos val="nextTo"/>
        <c:crossAx val="122267904"/>
        <c:crosses val="autoZero"/>
        <c:crossBetween val="between"/>
      </c:valAx>
    </c:plotArea>
    <c:plotVisOnly val="1"/>
  </c:chart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история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история!$M$6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история!$N$5:$Q$5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история!$N$6:$Q$6</c:f>
              <c:numCache>
                <c:formatCode>0</c:formatCode>
                <c:ptCount val="4"/>
                <c:pt idx="0">
                  <c:v>0</c:v>
                </c:pt>
                <c:pt idx="1">
                  <c:v>57.142857142857153</c:v>
                </c:pt>
                <c:pt idx="2">
                  <c:v>42.857142857142847</c:v>
                </c:pt>
                <c:pt idx="3" formatCode="General">
                  <c:v>0</c:v>
                </c:pt>
              </c:numCache>
            </c:numRef>
          </c:val>
        </c:ser>
        <c:ser>
          <c:idx val="1"/>
          <c:order val="1"/>
          <c:tx>
            <c:strRef>
              <c:f>история!$M$7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история!$N$5:$Q$5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история!$N$7:$Q$7</c:f>
              <c:numCache>
                <c:formatCode>0</c:formatCode>
                <c:ptCount val="4"/>
                <c:pt idx="0">
                  <c:v>28.571428571428573</c:v>
                </c:pt>
                <c:pt idx="1">
                  <c:v>35.714285714285715</c:v>
                </c:pt>
                <c:pt idx="2">
                  <c:v>35.714285714285715</c:v>
                </c:pt>
                <c:pt idx="3" formatCode="General">
                  <c:v>0</c:v>
                </c:pt>
              </c:numCache>
            </c:numRef>
          </c:val>
        </c:ser>
        <c:axId val="122712832"/>
        <c:axId val="122714368"/>
      </c:barChart>
      <c:catAx>
        <c:axId val="122712832"/>
        <c:scaling>
          <c:orientation val="minMax"/>
        </c:scaling>
        <c:axPos val="b"/>
        <c:tickLblPos val="nextTo"/>
        <c:crossAx val="122714368"/>
        <c:crosses val="autoZero"/>
        <c:auto val="1"/>
        <c:lblAlgn val="ctr"/>
        <c:lblOffset val="100"/>
      </c:catAx>
      <c:valAx>
        <c:axId val="122714368"/>
        <c:scaling>
          <c:orientation val="minMax"/>
        </c:scaling>
        <c:axPos val="l"/>
        <c:majorGridlines/>
        <c:numFmt formatCode="0" sourceLinked="1"/>
        <c:tickLblPos val="nextTo"/>
        <c:crossAx val="122712832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Количество "двоек" (в человеко-экзаменах)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'СВОД '!$A$57:$A$78</c:f>
              <c:strCache>
                <c:ptCount val="22"/>
                <c:pt idx="0">
                  <c:v>Шиверская</c:v>
                </c:pt>
                <c:pt idx="1">
                  <c:v>Красногорьевская</c:v>
                </c:pt>
                <c:pt idx="2">
                  <c:v>Новохайская</c:v>
                </c:pt>
                <c:pt idx="3">
                  <c:v>Такучетская</c:v>
                </c:pt>
                <c:pt idx="4">
                  <c:v>Богучанская № 4</c:v>
                </c:pt>
                <c:pt idx="5">
                  <c:v>Осиновская</c:v>
                </c:pt>
                <c:pt idx="6">
                  <c:v>Хребтовская</c:v>
                </c:pt>
                <c:pt idx="7">
                  <c:v>Богучанская № 2</c:v>
                </c:pt>
                <c:pt idx="8">
                  <c:v>Гремучинская</c:v>
                </c:pt>
                <c:pt idx="9">
                  <c:v>Таежнинская № 7</c:v>
                </c:pt>
                <c:pt idx="10">
                  <c:v>Богучанская № 1</c:v>
                </c:pt>
                <c:pt idx="11">
                  <c:v>Октябрьская</c:v>
                </c:pt>
                <c:pt idx="12">
                  <c:v>Таежнинская № 20</c:v>
                </c:pt>
                <c:pt idx="13">
                  <c:v>Манзенская</c:v>
                </c:pt>
                <c:pt idx="14">
                  <c:v>Невонская</c:v>
                </c:pt>
                <c:pt idx="15">
                  <c:v>Пинчугская</c:v>
                </c:pt>
                <c:pt idx="16">
                  <c:v>Чуноярская</c:v>
                </c:pt>
                <c:pt idx="17">
                  <c:v>Ангарская</c:v>
                </c:pt>
                <c:pt idx="18">
                  <c:v>Богучанская № 3</c:v>
                </c:pt>
                <c:pt idx="19">
                  <c:v>Артюгинская</c:v>
                </c:pt>
                <c:pt idx="20">
                  <c:v>Говорковская</c:v>
                </c:pt>
                <c:pt idx="21">
                  <c:v>Нижнетерянская</c:v>
                </c:pt>
              </c:strCache>
            </c:strRef>
          </c:cat>
          <c:val>
            <c:numRef>
              <c:f>'СВОД '!$B$57:$B$78</c:f>
              <c:numCache>
                <c:formatCode>General</c:formatCode>
                <c:ptCount val="2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  <c:pt idx="8">
                  <c:v>6</c:v>
                </c:pt>
                <c:pt idx="9">
                  <c:v>7</c:v>
                </c:pt>
                <c:pt idx="10">
                  <c:v>9</c:v>
                </c:pt>
                <c:pt idx="11">
                  <c:v>10</c:v>
                </c:pt>
                <c:pt idx="12">
                  <c:v>11</c:v>
                </c:pt>
                <c:pt idx="13">
                  <c:v>13</c:v>
                </c:pt>
                <c:pt idx="14">
                  <c:v>13</c:v>
                </c:pt>
                <c:pt idx="15">
                  <c:v>13</c:v>
                </c:pt>
                <c:pt idx="16">
                  <c:v>15</c:v>
                </c:pt>
                <c:pt idx="17">
                  <c:v>21</c:v>
                </c:pt>
                <c:pt idx="18">
                  <c:v>28</c:v>
                </c:pt>
              </c:numCache>
            </c:numRef>
          </c:val>
        </c:ser>
        <c:axId val="122731136"/>
        <c:axId val="122737024"/>
      </c:barChart>
      <c:catAx>
        <c:axId val="122731136"/>
        <c:scaling>
          <c:orientation val="minMax"/>
        </c:scaling>
        <c:axPos val="b"/>
        <c:tickLblPos val="nextTo"/>
        <c:crossAx val="122737024"/>
        <c:crosses val="autoZero"/>
        <c:auto val="1"/>
        <c:lblAlgn val="ctr"/>
        <c:lblOffset val="100"/>
      </c:catAx>
      <c:valAx>
        <c:axId val="122737024"/>
        <c:scaling>
          <c:orientation val="minMax"/>
        </c:scaling>
        <c:axPos val="l"/>
        <c:majorGridlines/>
        <c:numFmt formatCode="General" sourceLinked="1"/>
        <c:tickLblPos val="nextTo"/>
        <c:crossAx val="122731136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Русский язык "двойки" количество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Русский!$B$89:$B$102</c:f>
              <c:strCache>
                <c:ptCount val="14"/>
                <c:pt idx="0">
                  <c:v>Богучанская № 2</c:v>
                </c:pt>
                <c:pt idx="1">
                  <c:v>Богучанская № 4</c:v>
                </c:pt>
                <c:pt idx="2">
                  <c:v>Гремучинская</c:v>
                </c:pt>
                <c:pt idx="3">
                  <c:v>Красногорьевская</c:v>
                </c:pt>
                <c:pt idx="4">
                  <c:v>Пинчугская</c:v>
                </c:pt>
                <c:pt idx="5">
                  <c:v>Шиверская</c:v>
                </c:pt>
                <c:pt idx="6">
                  <c:v>Манзенская</c:v>
                </c:pt>
                <c:pt idx="7">
                  <c:v>Октябрьская</c:v>
                </c:pt>
                <c:pt idx="8">
                  <c:v>Таежнинская № 20</c:v>
                </c:pt>
                <c:pt idx="9">
                  <c:v>Богучанская № 1</c:v>
                </c:pt>
                <c:pt idx="10">
                  <c:v>Хребтовская</c:v>
                </c:pt>
                <c:pt idx="11">
                  <c:v>Ангарская</c:v>
                </c:pt>
                <c:pt idx="12">
                  <c:v>Богучанская № 3</c:v>
                </c:pt>
                <c:pt idx="13">
                  <c:v>Чуноярская</c:v>
                </c:pt>
              </c:strCache>
            </c:strRef>
          </c:cat>
          <c:val>
            <c:numRef>
              <c:f>Русский!$C$89:$C$102</c:f>
              <c:numCache>
                <c:formatCode>General</c:formatCode>
                <c:ptCount val="1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3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  <c:pt idx="13">
                  <c:v>4</c:v>
                </c:pt>
              </c:numCache>
            </c:numRef>
          </c:val>
        </c:ser>
        <c:axId val="103801600"/>
        <c:axId val="103803136"/>
      </c:barChart>
      <c:catAx>
        <c:axId val="103801600"/>
        <c:scaling>
          <c:orientation val="minMax"/>
        </c:scaling>
        <c:axPos val="b"/>
        <c:tickLblPos val="nextTo"/>
        <c:crossAx val="103803136"/>
        <c:crosses val="autoZero"/>
        <c:auto val="1"/>
        <c:lblAlgn val="ctr"/>
        <c:lblOffset val="100"/>
      </c:catAx>
      <c:valAx>
        <c:axId val="103803136"/>
        <c:scaling>
          <c:orientation val="minMax"/>
        </c:scaling>
        <c:axPos val="l"/>
        <c:majorGridlines/>
        <c:numFmt formatCode="General" sourceLinked="1"/>
        <c:tickLblPos val="nextTo"/>
        <c:crossAx val="103801600"/>
        <c:crosses val="autoZero"/>
        <c:crossBetween val="between"/>
      </c:valAx>
    </c:plotArea>
    <c:plotVisOnly val="1"/>
  </c:chart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Процент  "двоек" по школам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'СВОД '!$A$106:$A$124</c:f>
              <c:strCache>
                <c:ptCount val="19"/>
                <c:pt idx="0">
                  <c:v>Шиверская</c:v>
                </c:pt>
                <c:pt idx="1">
                  <c:v>Богучанская № 2</c:v>
                </c:pt>
                <c:pt idx="2">
                  <c:v>Красногорьевская</c:v>
                </c:pt>
                <c:pt idx="3">
                  <c:v>Таежнинская № 7</c:v>
                </c:pt>
                <c:pt idx="4">
                  <c:v>Богучанская № 4</c:v>
                </c:pt>
                <c:pt idx="5">
                  <c:v>Богучанская № 1</c:v>
                </c:pt>
                <c:pt idx="6">
                  <c:v>Октябрьская</c:v>
                </c:pt>
                <c:pt idx="7">
                  <c:v>Осиновская</c:v>
                </c:pt>
                <c:pt idx="8">
                  <c:v>Гремучинская</c:v>
                </c:pt>
                <c:pt idx="9">
                  <c:v>Новохайская</c:v>
                </c:pt>
                <c:pt idx="10">
                  <c:v>Такучетская</c:v>
                </c:pt>
                <c:pt idx="11">
                  <c:v>Хребтовская</c:v>
                </c:pt>
                <c:pt idx="12">
                  <c:v>Пинчугская</c:v>
                </c:pt>
                <c:pt idx="13">
                  <c:v>Невонская</c:v>
                </c:pt>
                <c:pt idx="14">
                  <c:v>Чуноярская</c:v>
                </c:pt>
                <c:pt idx="15">
                  <c:v>Ангарская</c:v>
                </c:pt>
                <c:pt idx="16">
                  <c:v>Богучанская № 3</c:v>
                </c:pt>
                <c:pt idx="17">
                  <c:v>Таежнинская № 20</c:v>
                </c:pt>
                <c:pt idx="18">
                  <c:v>Манзенская</c:v>
                </c:pt>
              </c:strCache>
            </c:strRef>
          </c:cat>
          <c:val>
            <c:numRef>
              <c:f>'СВОД '!$B$106:$B$124</c:f>
              <c:numCache>
                <c:formatCode>General</c:formatCode>
                <c:ptCount val="19"/>
                <c:pt idx="0">
                  <c:v>2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5</c:v>
                </c:pt>
                <c:pt idx="7">
                  <c:v>8</c:v>
                </c:pt>
                <c:pt idx="8">
                  <c:v>9</c:v>
                </c:pt>
                <c:pt idx="9">
                  <c:v>11</c:v>
                </c:pt>
                <c:pt idx="10">
                  <c:v>11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13</c:v>
                </c:pt>
                <c:pt idx="15">
                  <c:v>17</c:v>
                </c:pt>
                <c:pt idx="16">
                  <c:v>18</c:v>
                </c:pt>
                <c:pt idx="17">
                  <c:v>23</c:v>
                </c:pt>
                <c:pt idx="18">
                  <c:v>25</c:v>
                </c:pt>
              </c:numCache>
            </c:numRef>
          </c:val>
        </c:ser>
        <c:axId val="122462208"/>
        <c:axId val="122463744"/>
      </c:barChart>
      <c:catAx>
        <c:axId val="122462208"/>
        <c:scaling>
          <c:orientation val="minMax"/>
        </c:scaling>
        <c:axPos val="b"/>
        <c:tickLblPos val="nextTo"/>
        <c:crossAx val="122463744"/>
        <c:crosses val="autoZero"/>
        <c:auto val="1"/>
        <c:lblAlgn val="ctr"/>
        <c:lblOffset val="100"/>
      </c:catAx>
      <c:valAx>
        <c:axId val="122463744"/>
        <c:scaling>
          <c:orientation val="minMax"/>
        </c:scaling>
        <c:axPos val="l"/>
        <c:majorGridlines/>
        <c:numFmt formatCode="General" sourceLinked="1"/>
        <c:tickLblPos val="nextTo"/>
        <c:crossAx val="122462208"/>
        <c:crosses val="autoZero"/>
        <c:crossBetween val="between"/>
      </c:valAx>
    </c:plotArea>
    <c:plotVisOnly val="1"/>
  </c:chart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"Двойки" по предметам за два года в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'СВОД '!$S$33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'СВОД '!$R$34:$R$40</c:f>
              <c:strCache>
                <c:ptCount val="7"/>
                <c:pt idx="0">
                  <c:v>физика</c:v>
                </c:pt>
                <c:pt idx="1">
                  <c:v>биология</c:v>
                </c:pt>
                <c:pt idx="2">
                  <c:v>обществознание</c:v>
                </c:pt>
                <c:pt idx="3">
                  <c:v>информатика</c:v>
                </c:pt>
                <c:pt idx="4">
                  <c:v>география</c:v>
                </c:pt>
                <c:pt idx="5">
                  <c:v>химия</c:v>
                </c:pt>
                <c:pt idx="6">
                  <c:v>литература</c:v>
                </c:pt>
              </c:strCache>
            </c:strRef>
          </c:cat>
          <c:val>
            <c:numRef>
              <c:f>'СВОД '!$S$34:$S$40</c:f>
              <c:numCache>
                <c:formatCode>General</c:formatCode>
                <c:ptCount val="7"/>
                <c:pt idx="0">
                  <c:v>3</c:v>
                </c:pt>
                <c:pt idx="1">
                  <c:v>8</c:v>
                </c:pt>
                <c:pt idx="2">
                  <c:v>8</c:v>
                </c:pt>
                <c:pt idx="3">
                  <c:v>5</c:v>
                </c:pt>
                <c:pt idx="4">
                  <c:v>7</c:v>
                </c:pt>
                <c:pt idx="5">
                  <c:v>13</c:v>
                </c:pt>
                <c:pt idx="6">
                  <c:v>1</c:v>
                </c:pt>
              </c:numCache>
            </c:numRef>
          </c:val>
        </c:ser>
        <c:ser>
          <c:idx val="1"/>
          <c:order val="1"/>
          <c:tx>
            <c:strRef>
              <c:f>'СВОД '!$T$33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'СВОД '!$R$34:$R$40</c:f>
              <c:strCache>
                <c:ptCount val="7"/>
                <c:pt idx="0">
                  <c:v>физика</c:v>
                </c:pt>
                <c:pt idx="1">
                  <c:v>биология</c:v>
                </c:pt>
                <c:pt idx="2">
                  <c:v>обществознание</c:v>
                </c:pt>
                <c:pt idx="3">
                  <c:v>информатика</c:v>
                </c:pt>
                <c:pt idx="4">
                  <c:v>география</c:v>
                </c:pt>
                <c:pt idx="5">
                  <c:v>химия</c:v>
                </c:pt>
                <c:pt idx="6">
                  <c:v>литература</c:v>
                </c:pt>
              </c:strCache>
            </c:strRef>
          </c:cat>
          <c:val>
            <c:numRef>
              <c:f>'СВОД '!$T$34:$T$40</c:f>
              <c:numCache>
                <c:formatCode>General</c:formatCode>
                <c:ptCount val="7"/>
                <c:pt idx="0">
                  <c:v>8</c:v>
                </c:pt>
                <c:pt idx="1">
                  <c:v>8</c:v>
                </c:pt>
                <c:pt idx="2">
                  <c:v>11</c:v>
                </c:pt>
                <c:pt idx="3">
                  <c:v>2</c:v>
                </c:pt>
                <c:pt idx="4">
                  <c:v>12</c:v>
                </c:pt>
                <c:pt idx="5">
                  <c:v>7</c:v>
                </c:pt>
                <c:pt idx="6">
                  <c:v>1</c:v>
                </c:pt>
              </c:numCache>
            </c:numRef>
          </c:val>
        </c:ser>
        <c:axId val="81334656"/>
        <c:axId val="81336192"/>
      </c:barChart>
      <c:catAx>
        <c:axId val="81334656"/>
        <c:scaling>
          <c:orientation val="minMax"/>
        </c:scaling>
        <c:axPos val="b"/>
        <c:tickLblPos val="nextTo"/>
        <c:crossAx val="81336192"/>
        <c:crosses val="autoZero"/>
        <c:auto val="1"/>
        <c:lblAlgn val="ctr"/>
        <c:lblOffset val="100"/>
      </c:catAx>
      <c:valAx>
        <c:axId val="81336192"/>
        <c:scaling>
          <c:orientation val="minMax"/>
        </c:scaling>
        <c:axPos val="l"/>
        <c:majorGridlines/>
        <c:numFmt formatCode="General" sourceLinked="1"/>
        <c:tickLblPos val="nextTo"/>
        <c:crossAx val="8133465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Двойки за 3-4 экзамена в % от сдающих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'СВОД '!$A$135:$A$144</c:f>
              <c:strCache>
                <c:ptCount val="10"/>
                <c:pt idx="0">
                  <c:v>БШ 1</c:v>
                </c:pt>
                <c:pt idx="1">
                  <c:v>Пинчугская</c:v>
                </c:pt>
                <c:pt idx="2">
                  <c:v>Гремучинская</c:v>
                </c:pt>
                <c:pt idx="3">
                  <c:v>Чунояркая</c:v>
                </c:pt>
                <c:pt idx="4">
                  <c:v>БШ 3</c:v>
                </c:pt>
                <c:pt idx="5">
                  <c:v>Невонская</c:v>
                </c:pt>
                <c:pt idx="6">
                  <c:v>Хребтовская</c:v>
                </c:pt>
                <c:pt idx="7">
                  <c:v>Ангарская</c:v>
                </c:pt>
                <c:pt idx="8">
                  <c:v>ТСШ 20 </c:v>
                </c:pt>
                <c:pt idx="9">
                  <c:v>Манзенская</c:v>
                </c:pt>
              </c:strCache>
            </c:strRef>
          </c:cat>
          <c:val>
            <c:numRef>
              <c:f>'СВОД '!$B$135:$B$144</c:f>
              <c:numCache>
                <c:formatCode>General</c:formatCode>
                <c:ptCount val="10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8</c:v>
                </c:pt>
                <c:pt idx="6">
                  <c:v>9</c:v>
                </c:pt>
                <c:pt idx="7">
                  <c:v>13</c:v>
                </c:pt>
                <c:pt idx="8">
                  <c:v>17</c:v>
                </c:pt>
                <c:pt idx="9">
                  <c:v>23</c:v>
                </c:pt>
              </c:numCache>
            </c:numRef>
          </c:val>
        </c:ser>
        <c:axId val="122483072"/>
        <c:axId val="122484608"/>
      </c:barChart>
      <c:catAx>
        <c:axId val="122483072"/>
        <c:scaling>
          <c:orientation val="minMax"/>
        </c:scaling>
        <c:axPos val="b"/>
        <c:tickLblPos val="nextTo"/>
        <c:crossAx val="122484608"/>
        <c:crosses val="autoZero"/>
        <c:auto val="1"/>
        <c:lblAlgn val="ctr"/>
        <c:lblOffset val="100"/>
      </c:catAx>
      <c:valAx>
        <c:axId val="122484608"/>
        <c:scaling>
          <c:orientation val="minMax"/>
        </c:scaling>
        <c:axPos val="l"/>
        <c:majorGridlines/>
        <c:numFmt formatCode="General" sourceLinked="1"/>
        <c:tickLblPos val="nextTo"/>
        <c:crossAx val="122483072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Качество по математике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Pt>
            <c:idx val="11"/>
            <c:spPr>
              <a:solidFill>
                <a:schemeClr val="accent2"/>
              </a:solidFill>
            </c:spPr>
          </c:dPt>
          <c:dLbls>
            <c:showVal val="1"/>
          </c:dLbls>
          <c:cat>
            <c:strRef>
              <c:f>Математика!$L$3:$L$25</c:f>
              <c:strCache>
                <c:ptCount val="23"/>
                <c:pt idx="0">
                  <c:v>Богучанская № 3</c:v>
                </c:pt>
                <c:pt idx="1">
                  <c:v>Манзенская</c:v>
                </c:pt>
                <c:pt idx="2">
                  <c:v>Пинчугская</c:v>
                </c:pt>
                <c:pt idx="3">
                  <c:v>Артюгинская</c:v>
                </c:pt>
                <c:pt idx="4">
                  <c:v>Ангарская</c:v>
                </c:pt>
                <c:pt idx="5">
                  <c:v>Невонская</c:v>
                </c:pt>
                <c:pt idx="6">
                  <c:v>Осиновская</c:v>
                </c:pt>
                <c:pt idx="7">
                  <c:v>Таежнинская № 20</c:v>
                </c:pt>
                <c:pt idx="8">
                  <c:v>Нижнетерянская</c:v>
                </c:pt>
                <c:pt idx="9">
                  <c:v>Новохайская</c:v>
                </c:pt>
                <c:pt idx="10">
                  <c:v>Богучанская № 1</c:v>
                </c:pt>
                <c:pt idx="11">
                  <c:v>РАЙОН</c:v>
                </c:pt>
                <c:pt idx="12">
                  <c:v>Богучанская № 4</c:v>
                </c:pt>
                <c:pt idx="13">
                  <c:v>Чуноярская</c:v>
                </c:pt>
                <c:pt idx="14">
                  <c:v>Богучанская № 2</c:v>
                </c:pt>
                <c:pt idx="15">
                  <c:v>Хребтовская</c:v>
                </c:pt>
                <c:pt idx="16">
                  <c:v>Такучетская</c:v>
                </c:pt>
                <c:pt idx="17">
                  <c:v>Таежнинская № 7</c:v>
                </c:pt>
                <c:pt idx="18">
                  <c:v>Гремучинская</c:v>
                </c:pt>
                <c:pt idx="19">
                  <c:v>Октябрьская</c:v>
                </c:pt>
                <c:pt idx="20">
                  <c:v>Шиверская</c:v>
                </c:pt>
                <c:pt idx="21">
                  <c:v>Говорковская</c:v>
                </c:pt>
                <c:pt idx="22">
                  <c:v>Красногорьевская</c:v>
                </c:pt>
              </c:strCache>
            </c:strRef>
          </c:cat>
          <c:val>
            <c:numRef>
              <c:f>Математика!$M$3:$M$25</c:f>
              <c:numCache>
                <c:formatCode>General</c:formatCode>
                <c:ptCount val="23"/>
                <c:pt idx="0">
                  <c:v>23</c:v>
                </c:pt>
                <c:pt idx="1">
                  <c:v>31</c:v>
                </c:pt>
                <c:pt idx="2">
                  <c:v>32</c:v>
                </c:pt>
                <c:pt idx="3">
                  <c:v>33</c:v>
                </c:pt>
                <c:pt idx="4">
                  <c:v>35</c:v>
                </c:pt>
                <c:pt idx="5">
                  <c:v>38</c:v>
                </c:pt>
                <c:pt idx="6">
                  <c:v>40</c:v>
                </c:pt>
                <c:pt idx="7">
                  <c:v>42</c:v>
                </c:pt>
                <c:pt idx="8">
                  <c:v>43</c:v>
                </c:pt>
                <c:pt idx="9">
                  <c:v>43</c:v>
                </c:pt>
                <c:pt idx="10">
                  <c:v>45</c:v>
                </c:pt>
                <c:pt idx="11">
                  <c:v>49</c:v>
                </c:pt>
                <c:pt idx="12">
                  <c:v>52</c:v>
                </c:pt>
                <c:pt idx="13">
                  <c:v>53</c:v>
                </c:pt>
                <c:pt idx="14">
                  <c:v>54</c:v>
                </c:pt>
                <c:pt idx="15">
                  <c:v>55</c:v>
                </c:pt>
                <c:pt idx="16">
                  <c:v>57</c:v>
                </c:pt>
                <c:pt idx="17">
                  <c:v>61</c:v>
                </c:pt>
                <c:pt idx="18">
                  <c:v>63</c:v>
                </c:pt>
                <c:pt idx="19">
                  <c:v>64</c:v>
                </c:pt>
                <c:pt idx="20">
                  <c:v>64</c:v>
                </c:pt>
                <c:pt idx="21">
                  <c:v>67</c:v>
                </c:pt>
                <c:pt idx="22">
                  <c:v>88</c:v>
                </c:pt>
              </c:numCache>
            </c:numRef>
          </c:val>
        </c:ser>
        <c:axId val="103836672"/>
        <c:axId val="103850752"/>
      </c:barChart>
      <c:catAx>
        <c:axId val="103836672"/>
        <c:scaling>
          <c:orientation val="minMax"/>
        </c:scaling>
        <c:axPos val="b"/>
        <c:tickLblPos val="nextTo"/>
        <c:crossAx val="103850752"/>
        <c:crosses val="autoZero"/>
        <c:auto val="1"/>
        <c:lblAlgn val="ctr"/>
        <c:lblOffset val="100"/>
      </c:catAx>
      <c:valAx>
        <c:axId val="103850752"/>
        <c:scaling>
          <c:orientation val="minMax"/>
        </c:scaling>
        <c:axPos val="l"/>
        <c:majorGridlines/>
        <c:numFmt formatCode="General" sourceLinked="1"/>
        <c:tickLblPos val="nextTo"/>
        <c:crossAx val="103836672"/>
        <c:crosses val="autoZero"/>
        <c:crossBetween val="between"/>
      </c:valAx>
    </c:plotArea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Соотношение отметок математика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Математика!$A$56</c:f>
              <c:strCache>
                <c:ptCount val="1"/>
                <c:pt idx="0">
                  <c:v>2021-22</c:v>
                </c:pt>
              </c:strCache>
            </c:strRef>
          </c:tx>
          <c:dLbls>
            <c:showVal val="1"/>
          </c:dLbls>
          <c:cat>
            <c:strRef>
              <c:f>Математика!$B$55:$E$55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Математика!$B$56:$E$56</c:f>
              <c:numCache>
                <c:formatCode>0</c:formatCode>
                <c:ptCount val="4"/>
                <c:pt idx="0">
                  <c:v>3.4246575342465753</c:v>
                </c:pt>
                <c:pt idx="1">
                  <c:v>36.986301369863007</c:v>
                </c:pt>
                <c:pt idx="2">
                  <c:v>37.214611872146115</c:v>
                </c:pt>
                <c:pt idx="3">
                  <c:v>22.37442922374429</c:v>
                </c:pt>
              </c:numCache>
            </c:numRef>
          </c:val>
        </c:ser>
        <c:ser>
          <c:idx val="1"/>
          <c:order val="1"/>
          <c:tx>
            <c:strRef>
              <c:f>Математика!$A$57</c:f>
              <c:strCache>
                <c:ptCount val="1"/>
                <c:pt idx="0">
                  <c:v>2022-23</c:v>
                </c:pt>
              </c:strCache>
            </c:strRef>
          </c:tx>
          <c:dLbls>
            <c:showVal val="1"/>
          </c:dLbls>
          <c:cat>
            <c:strRef>
              <c:f>Математика!$B$55:$E$55</c:f>
              <c:strCache>
                <c:ptCount val="4"/>
                <c:pt idx="0">
                  <c:v>отл</c:v>
                </c:pt>
                <c:pt idx="1">
                  <c:v>хор</c:v>
                </c:pt>
                <c:pt idx="2">
                  <c:v>удовл</c:v>
                </c:pt>
                <c:pt idx="3">
                  <c:v>неудовл</c:v>
                </c:pt>
              </c:strCache>
            </c:strRef>
          </c:cat>
          <c:val>
            <c:numRef>
              <c:f>Математика!$B$57:$E$57</c:f>
              <c:numCache>
                <c:formatCode>0</c:formatCode>
                <c:ptCount val="4"/>
                <c:pt idx="0">
                  <c:v>2.5793650793650791</c:v>
                </c:pt>
                <c:pt idx="1">
                  <c:v>46.825396825396822</c:v>
                </c:pt>
                <c:pt idx="2">
                  <c:v>37.698412698412703</c:v>
                </c:pt>
                <c:pt idx="3">
                  <c:v>12.896825396825399</c:v>
                </c:pt>
              </c:numCache>
            </c:numRef>
          </c:val>
        </c:ser>
        <c:axId val="103879808"/>
        <c:axId val="103881344"/>
      </c:barChart>
      <c:catAx>
        <c:axId val="103879808"/>
        <c:scaling>
          <c:orientation val="minMax"/>
        </c:scaling>
        <c:axPos val="b"/>
        <c:tickLblPos val="nextTo"/>
        <c:crossAx val="103881344"/>
        <c:crosses val="autoZero"/>
        <c:auto val="1"/>
        <c:lblAlgn val="ctr"/>
        <c:lblOffset val="100"/>
      </c:catAx>
      <c:valAx>
        <c:axId val="103881344"/>
        <c:scaling>
          <c:orientation val="minMax"/>
        </c:scaling>
        <c:axPos val="l"/>
        <c:majorGridlines/>
        <c:numFmt formatCode="0" sourceLinked="1"/>
        <c:tickLblPos val="nextTo"/>
        <c:crossAx val="103879808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Математика "двойки" %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Математика!$L$37:$L$52</c:f>
              <c:strCache>
                <c:ptCount val="16"/>
                <c:pt idx="0">
                  <c:v>Октябрьская</c:v>
                </c:pt>
                <c:pt idx="1">
                  <c:v>Богучанская № 2</c:v>
                </c:pt>
                <c:pt idx="2">
                  <c:v>Богучанская № 4</c:v>
                </c:pt>
                <c:pt idx="3">
                  <c:v>Таежнинская № 7</c:v>
                </c:pt>
                <c:pt idx="4">
                  <c:v>Чуноярская</c:v>
                </c:pt>
                <c:pt idx="5">
                  <c:v>Хребтовская</c:v>
                </c:pt>
                <c:pt idx="6">
                  <c:v>Богучанская № 1</c:v>
                </c:pt>
                <c:pt idx="7">
                  <c:v>Гремучинская</c:v>
                </c:pt>
                <c:pt idx="8">
                  <c:v>Осиновская</c:v>
                </c:pt>
                <c:pt idx="9">
                  <c:v>Невонская</c:v>
                </c:pt>
                <c:pt idx="10">
                  <c:v>Ангарская</c:v>
                </c:pt>
                <c:pt idx="11">
                  <c:v>Манзенская</c:v>
                </c:pt>
                <c:pt idx="12">
                  <c:v>Таежнинская № 20</c:v>
                </c:pt>
                <c:pt idx="13">
                  <c:v>Такучетская</c:v>
                </c:pt>
                <c:pt idx="14">
                  <c:v>Пинчугская</c:v>
                </c:pt>
                <c:pt idx="15">
                  <c:v>Богучанская № 3</c:v>
                </c:pt>
              </c:strCache>
            </c:strRef>
          </c:cat>
          <c:val>
            <c:numRef>
              <c:f>Математика!$M$37:$M$52</c:f>
              <c:numCache>
                <c:formatCode>General</c:formatCode>
                <c:ptCount val="16"/>
                <c:pt idx="0">
                  <c:v>2</c:v>
                </c:pt>
                <c:pt idx="1">
                  <c:v>4</c:v>
                </c:pt>
                <c:pt idx="2">
                  <c:v>4</c:v>
                </c:pt>
                <c:pt idx="3">
                  <c:v>6</c:v>
                </c:pt>
                <c:pt idx="4">
                  <c:v>7</c:v>
                </c:pt>
                <c:pt idx="5">
                  <c:v>9</c:v>
                </c:pt>
                <c:pt idx="6">
                  <c:v>10</c:v>
                </c:pt>
                <c:pt idx="7">
                  <c:v>13</c:v>
                </c:pt>
                <c:pt idx="8">
                  <c:v>13</c:v>
                </c:pt>
                <c:pt idx="9">
                  <c:v>15</c:v>
                </c:pt>
                <c:pt idx="10">
                  <c:v>23</c:v>
                </c:pt>
                <c:pt idx="11">
                  <c:v>23</c:v>
                </c:pt>
                <c:pt idx="12">
                  <c:v>25</c:v>
                </c:pt>
                <c:pt idx="13">
                  <c:v>29</c:v>
                </c:pt>
                <c:pt idx="14">
                  <c:v>39</c:v>
                </c:pt>
                <c:pt idx="15">
                  <c:v>41</c:v>
                </c:pt>
              </c:numCache>
            </c:numRef>
          </c:val>
        </c:ser>
        <c:axId val="103893632"/>
        <c:axId val="103920000"/>
      </c:barChart>
      <c:catAx>
        <c:axId val="103893632"/>
        <c:scaling>
          <c:orientation val="minMax"/>
        </c:scaling>
        <c:axPos val="b"/>
        <c:tickLblPos val="nextTo"/>
        <c:crossAx val="103920000"/>
        <c:crosses val="autoZero"/>
        <c:auto val="1"/>
        <c:lblAlgn val="ctr"/>
        <c:lblOffset val="100"/>
      </c:catAx>
      <c:valAx>
        <c:axId val="103920000"/>
        <c:scaling>
          <c:orientation val="minMax"/>
        </c:scaling>
        <c:axPos val="l"/>
        <c:majorGridlines/>
        <c:numFmt formatCode="General" sourceLinked="1"/>
        <c:tickLblPos val="nextTo"/>
        <c:crossAx val="103893632"/>
        <c:crosses val="autoZero"/>
        <c:crossBetween val="between"/>
      </c:valAx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Математика "двойки" количество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dLbls>
            <c:showVal val="1"/>
          </c:dLbls>
          <c:cat>
            <c:strRef>
              <c:f>Математика!$L$62:$L$77</c:f>
              <c:strCache>
                <c:ptCount val="16"/>
                <c:pt idx="0">
                  <c:v>Богучанская № 4</c:v>
                </c:pt>
                <c:pt idx="1">
                  <c:v>Октябрьская</c:v>
                </c:pt>
                <c:pt idx="2">
                  <c:v>Хребтовская</c:v>
                </c:pt>
                <c:pt idx="3">
                  <c:v>Богучанская № 2</c:v>
                </c:pt>
                <c:pt idx="4">
                  <c:v>Гремучинская</c:v>
                </c:pt>
                <c:pt idx="5">
                  <c:v>Осиновская</c:v>
                </c:pt>
                <c:pt idx="6">
                  <c:v>Такучетская</c:v>
                </c:pt>
                <c:pt idx="7">
                  <c:v>Чуноярская</c:v>
                </c:pt>
                <c:pt idx="8">
                  <c:v>Манзенская</c:v>
                </c:pt>
                <c:pt idx="9">
                  <c:v>Таежнинская № 20</c:v>
                </c:pt>
                <c:pt idx="10">
                  <c:v>Богучанская № 1</c:v>
                </c:pt>
                <c:pt idx="11">
                  <c:v>Невонская</c:v>
                </c:pt>
                <c:pt idx="12">
                  <c:v>Таежнинская № 7</c:v>
                </c:pt>
                <c:pt idx="13">
                  <c:v>Ангарская</c:v>
                </c:pt>
                <c:pt idx="14">
                  <c:v>Пинчугская</c:v>
                </c:pt>
                <c:pt idx="15">
                  <c:v>Богучанская № 3</c:v>
                </c:pt>
              </c:strCache>
            </c:strRef>
          </c:cat>
          <c:val>
            <c:numRef>
              <c:f>Математика!$M$62:$M$77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3</c:v>
                </c:pt>
                <c:pt idx="9">
                  <c:v>3</c:v>
                </c:pt>
                <c:pt idx="10">
                  <c:v>4</c:v>
                </c:pt>
                <c:pt idx="11">
                  <c:v>4</c:v>
                </c:pt>
                <c:pt idx="12">
                  <c:v>4</c:v>
                </c:pt>
                <c:pt idx="13">
                  <c:v>7</c:v>
                </c:pt>
                <c:pt idx="14">
                  <c:v>11</c:v>
                </c:pt>
                <c:pt idx="15">
                  <c:v>16</c:v>
                </c:pt>
              </c:numCache>
            </c:numRef>
          </c:val>
        </c:ser>
        <c:axId val="104140800"/>
        <c:axId val="104142336"/>
      </c:barChart>
      <c:catAx>
        <c:axId val="104140800"/>
        <c:scaling>
          <c:orientation val="minMax"/>
        </c:scaling>
        <c:axPos val="b"/>
        <c:tickLblPos val="nextTo"/>
        <c:crossAx val="104142336"/>
        <c:crosses val="autoZero"/>
        <c:auto val="1"/>
        <c:lblAlgn val="ctr"/>
        <c:lblOffset val="100"/>
      </c:catAx>
      <c:valAx>
        <c:axId val="104142336"/>
        <c:scaling>
          <c:orientation val="minMax"/>
        </c:scaling>
        <c:axPos val="l"/>
        <c:majorGridlines/>
        <c:numFmt formatCode="General" sourceLinked="1"/>
        <c:tickLblPos val="nextTo"/>
        <c:crossAx val="104140800"/>
        <c:crosses val="autoZero"/>
        <c:crossBetween val="between"/>
      </c:valAx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МГ 9 кл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Лист1!$DR$30</c:f>
              <c:strCache>
                <c:ptCount val="1"/>
                <c:pt idx="0">
                  <c:v>8 кл 2021-22</c:v>
                </c:pt>
              </c:strCache>
            </c:strRef>
          </c:tx>
          <c:dLbls>
            <c:showVal val="1"/>
          </c:dLbls>
          <c:cat>
            <c:strRef>
              <c:f>Лист1!$DS$29:$DW$29</c:f>
              <c:strCache>
                <c:ptCount val="5"/>
                <c:pt idx="0">
                  <c:v>недостаточный %</c:v>
                </c:pt>
                <c:pt idx="1">
                  <c:v>низкий %</c:v>
                </c:pt>
                <c:pt idx="2">
                  <c:v>средний %</c:v>
                </c:pt>
                <c:pt idx="3">
                  <c:v>повышенный %</c:v>
                </c:pt>
                <c:pt idx="4">
                  <c:v>высокий %</c:v>
                </c:pt>
              </c:strCache>
            </c:strRef>
          </c:cat>
          <c:val>
            <c:numRef>
              <c:f>Лист1!$DS$30:$DW$30</c:f>
              <c:numCache>
                <c:formatCode>General</c:formatCode>
                <c:ptCount val="5"/>
                <c:pt idx="0">
                  <c:v>20</c:v>
                </c:pt>
                <c:pt idx="1">
                  <c:v>20</c:v>
                </c:pt>
                <c:pt idx="2">
                  <c:v>32</c:v>
                </c:pt>
                <c:pt idx="3">
                  <c:v>11</c:v>
                </c:pt>
                <c:pt idx="4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Лист1!$DR$31</c:f>
              <c:strCache>
                <c:ptCount val="1"/>
                <c:pt idx="0">
                  <c:v>9 кл 2022-23</c:v>
                </c:pt>
              </c:strCache>
            </c:strRef>
          </c:tx>
          <c:dLbls>
            <c:showVal val="1"/>
          </c:dLbls>
          <c:cat>
            <c:strRef>
              <c:f>Лист1!$DS$29:$DW$29</c:f>
              <c:strCache>
                <c:ptCount val="5"/>
                <c:pt idx="0">
                  <c:v>недостаточный %</c:v>
                </c:pt>
                <c:pt idx="1">
                  <c:v>низкий %</c:v>
                </c:pt>
                <c:pt idx="2">
                  <c:v>средний %</c:v>
                </c:pt>
                <c:pt idx="3">
                  <c:v>повышенный %</c:v>
                </c:pt>
                <c:pt idx="4">
                  <c:v>высокий %</c:v>
                </c:pt>
              </c:strCache>
            </c:strRef>
          </c:cat>
          <c:val>
            <c:numRef>
              <c:f>Лист1!$DS$31:$DW$31</c:f>
              <c:numCache>
                <c:formatCode>General</c:formatCode>
                <c:ptCount val="5"/>
                <c:pt idx="0">
                  <c:v>23</c:v>
                </c:pt>
                <c:pt idx="1">
                  <c:v>40</c:v>
                </c:pt>
                <c:pt idx="2">
                  <c:v>27</c:v>
                </c:pt>
                <c:pt idx="3">
                  <c:v>7</c:v>
                </c:pt>
                <c:pt idx="4" formatCode="0">
                  <c:v>2.2160664819944587</c:v>
                </c:pt>
              </c:numCache>
            </c:numRef>
          </c:val>
        </c:ser>
        <c:axId val="91335296"/>
        <c:axId val="104165760"/>
      </c:barChart>
      <c:catAx>
        <c:axId val="91335296"/>
        <c:scaling>
          <c:orientation val="minMax"/>
        </c:scaling>
        <c:axPos val="b"/>
        <c:tickLblPos val="nextTo"/>
        <c:crossAx val="104165760"/>
        <c:crosses val="autoZero"/>
        <c:auto val="1"/>
        <c:lblAlgn val="ctr"/>
        <c:lblOffset val="100"/>
      </c:catAx>
      <c:valAx>
        <c:axId val="104165760"/>
        <c:scaling>
          <c:orientation val="minMax"/>
        </c:scaling>
        <c:axPos val="l"/>
        <c:majorGridlines/>
        <c:numFmt formatCode="General" sourceLinked="1"/>
        <c:tickLblPos val="nextTo"/>
        <c:crossAx val="91335296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795F3-2A1A-4863-BFC5-27443E716D81}" type="datetimeFigureOut">
              <a:rPr lang="ru-RU" smtClean="0"/>
              <a:pPr/>
              <a:t>28.06.2023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B456C-0CE8-4C7F-AEDD-495BE83E8B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763739"/>
          </a:xfrm>
        </p:spPr>
        <p:txBody>
          <a:bodyPr>
            <a:normAutofit/>
          </a:bodyPr>
          <a:lstStyle/>
          <a:p>
            <a:r>
              <a:rPr lang="ru-RU" b="1" dirty="0" smtClean="0"/>
              <a:t>Результаты ГИА – 9 </a:t>
            </a:r>
            <a:br>
              <a:rPr lang="ru-RU" b="1" dirty="0" smtClean="0"/>
            </a:br>
            <a:r>
              <a:rPr lang="ru-RU" b="1" dirty="0" smtClean="0"/>
              <a:t>2022 - 23 учебный год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Биология «двойки» </a:t>
            </a:r>
            <a:br>
              <a:rPr lang="ru-RU" dirty="0" smtClean="0"/>
            </a:br>
            <a:r>
              <a:rPr lang="ru-RU" dirty="0" smtClean="0"/>
              <a:t>всего - 8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Обществознание</a:t>
            </a:r>
            <a:br>
              <a:rPr lang="ru-RU" dirty="0" smtClean="0"/>
            </a:br>
            <a:r>
              <a:rPr lang="ru-RU" dirty="0" smtClean="0"/>
              <a:t>количество сдававших - 282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Обществознание «двойки»</a:t>
            </a:r>
            <a:br>
              <a:rPr lang="ru-RU" dirty="0" smtClean="0"/>
            </a:br>
            <a:r>
              <a:rPr lang="ru-RU" dirty="0" smtClean="0"/>
              <a:t>всего – 30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Информатика</a:t>
            </a:r>
            <a:br>
              <a:rPr lang="ru-RU" dirty="0" smtClean="0"/>
            </a:br>
            <a:r>
              <a:rPr lang="ru-RU" dirty="0" smtClean="0"/>
              <a:t>всего сдававших - 286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Информатика «двойки2</a:t>
            </a:r>
            <a:br>
              <a:rPr lang="ru-RU" dirty="0" smtClean="0"/>
            </a:br>
            <a:r>
              <a:rPr lang="ru-RU" dirty="0" smtClean="0"/>
              <a:t>Всего - 6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География</a:t>
            </a:r>
            <a:br>
              <a:rPr lang="ru-RU" dirty="0" smtClean="0"/>
            </a:br>
            <a:r>
              <a:rPr lang="ru-RU" dirty="0" smtClean="0"/>
              <a:t>всего сдававших - 253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География «двойки»</a:t>
            </a:r>
            <a:br>
              <a:rPr lang="ru-RU" dirty="0" smtClean="0"/>
            </a:br>
            <a:r>
              <a:rPr lang="ru-RU" dirty="0" smtClean="0"/>
              <a:t>всего - 31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Химия</a:t>
            </a:r>
            <a:br>
              <a:rPr lang="ru-RU" dirty="0" smtClean="0"/>
            </a:br>
            <a:r>
              <a:rPr lang="ru-RU" dirty="0" smtClean="0"/>
              <a:t>Количество сдававших - 15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/>
          <p:nvPr/>
        </p:nvGraphicFramePr>
        <p:xfrm>
          <a:off x="539552" y="1916832"/>
          <a:ext cx="3744416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Литература</a:t>
            </a:r>
            <a:br>
              <a:rPr lang="ru-RU" dirty="0" smtClean="0"/>
            </a:br>
            <a:r>
              <a:rPr lang="ru-RU" dirty="0" smtClean="0"/>
              <a:t>количество сдававших – 5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Английский язык </a:t>
            </a:r>
            <a:br>
              <a:rPr lang="ru-RU" dirty="0" smtClean="0"/>
            </a:br>
            <a:r>
              <a:rPr lang="ru-RU" dirty="0" smtClean="0"/>
              <a:t>количество сдававших - 12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07704" y="274638"/>
            <a:ext cx="5400600" cy="99412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Русский язык</a:t>
            </a:r>
            <a:br>
              <a:rPr lang="ru-RU" b="1" dirty="0" smtClean="0"/>
            </a:br>
            <a:r>
              <a:rPr lang="ru-RU" sz="2200" dirty="0" smtClean="0"/>
              <a:t>количество сдававших – 505 человек </a:t>
            </a:r>
            <a:endParaRPr lang="ru-RU" sz="2200" dirty="0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619672" y="1340768"/>
          <a:ext cx="6086476" cy="2143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411760" y="37890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История </a:t>
            </a:r>
            <a:br>
              <a:rPr lang="ru-RU" dirty="0" smtClean="0"/>
            </a:br>
            <a:r>
              <a:rPr lang="ru-RU" dirty="0" smtClean="0"/>
              <a:t>количество сдававших - 14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Количество полученных «двоек»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Процент «двоек»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«Двойки» по предметам за два года в %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Количество не сдавших </a:t>
            </a:r>
            <a:br>
              <a:rPr lang="ru-RU" sz="4000" b="1" dirty="0" smtClean="0"/>
            </a:br>
            <a:r>
              <a:rPr lang="ru-RU" sz="4000" dirty="0" smtClean="0"/>
              <a:t>всего – 20 человек 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endParaRPr lang="ru-RU" sz="4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060848"/>
            <a:ext cx="4038600" cy="4536504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b="1" u="sng" dirty="0" smtClean="0"/>
              <a:t>3 экзамена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ТСШ № 20 – 1  чел</a:t>
            </a:r>
          </a:p>
          <a:p>
            <a:r>
              <a:rPr lang="ru-RU" dirty="0" smtClean="0"/>
              <a:t>БШ № 1 – 1</a:t>
            </a:r>
          </a:p>
          <a:p>
            <a:r>
              <a:rPr lang="ru-RU" dirty="0" smtClean="0"/>
              <a:t>БСШ № 3 – 3</a:t>
            </a:r>
          </a:p>
          <a:p>
            <a:r>
              <a:rPr lang="ru-RU" dirty="0" smtClean="0"/>
              <a:t>Хребтовская – 1</a:t>
            </a:r>
          </a:p>
          <a:p>
            <a:r>
              <a:rPr lang="ru-RU" dirty="0" smtClean="0"/>
              <a:t>Невонская – 2</a:t>
            </a:r>
          </a:p>
          <a:p>
            <a:r>
              <a:rPr lang="ru-RU" dirty="0" smtClean="0"/>
              <a:t>Манзенская – 3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Чуноярская – 1</a:t>
            </a:r>
          </a:p>
          <a:p>
            <a:r>
              <a:rPr lang="ru-RU" dirty="0" smtClean="0"/>
              <a:t>Пинчугская – 1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Ангарская - 2</a:t>
            </a:r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8840"/>
            <a:ext cx="4038600" cy="4137323"/>
          </a:xfrm>
        </p:spPr>
        <p:txBody>
          <a:bodyPr>
            <a:normAutofit fontScale="92500" lnSpcReduction="10000"/>
          </a:bodyPr>
          <a:lstStyle/>
          <a:p>
            <a:r>
              <a:rPr lang="ru-RU" b="1" u="sng" dirty="0" smtClean="0"/>
              <a:t>4 экзамена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ТСШ № 20 – 1  чел</a:t>
            </a:r>
          </a:p>
          <a:p>
            <a:r>
              <a:rPr lang="ru-RU" dirty="0" smtClean="0"/>
              <a:t>Гремучинская – 1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Чуноярская – 1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Ангарская - 2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476672"/>
          <a:ext cx="8229600" cy="5649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Русский язык «двойки»</a:t>
            </a:r>
            <a:br>
              <a:rPr lang="ru-RU" dirty="0" smtClean="0"/>
            </a:br>
            <a:r>
              <a:rPr lang="ru-RU" dirty="0" smtClean="0"/>
              <a:t>Всего - 30 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Математика</a:t>
            </a: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dirty="0" smtClean="0"/>
              <a:t> </a:t>
            </a:r>
            <a:r>
              <a:rPr lang="ru-RU" sz="2200" dirty="0" smtClean="0"/>
              <a:t>количество сдававших – 505  человек </a:t>
            </a:r>
            <a:endParaRPr lang="ru-RU" sz="2200" b="1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1691680" y="1484784"/>
          <a:ext cx="5505450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/>
          <p:nvPr/>
        </p:nvGraphicFramePr>
        <p:xfrm>
          <a:off x="2051720" y="4114800"/>
          <a:ext cx="5105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Математика «двойки» - всего - 65</a:t>
            </a:r>
            <a:endParaRPr lang="ru-RU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Содержимое 10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Данные по оценке МГ </a:t>
            </a:r>
            <a:r>
              <a:rPr lang="ru-RU" sz="1600" dirty="0" smtClean="0"/>
              <a:t>(через ресурс РЭШ)</a:t>
            </a:r>
            <a:endParaRPr lang="ru-RU" sz="1600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Физика </a:t>
            </a:r>
            <a:br>
              <a:rPr lang="ru-RU" dirty="0" smtClean="0"/>
            </a:br>
            <a:r>
              <a:rPr lang="ru-RU" dirty="0" smtClean="0"/>
              <a:t>количество сдававших -  40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Физика «двойки» </a:t>
            </a:r>
            <a:br>
              <a:rPr lang="ru-RU" dirty="0" smtClean="0"/>
            </a:br>
            <a:r>
              <a:rPr lang="ru-RU" dirty="0" smtClean="0"/>
              <a:t>Всего - 3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Биология </a:t>
            </a:r>
            <a:br>
              <a:rPr lang="ru-RU" dirty="0" smtClean="0"/>
            </a:br>
            <a:r>
              <a:rPr lang="ru-RU" dirty="0" smtClean="0"/>
              <a:t>количество сдававших - 97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Содержимое 7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</TotalTime>
  <Words>337</Words>
  <Application>Microsoft Office PowerPoint</Application>
  <PresentationFormat>Экран (4:3)</PresentationFormat>
  <Paragraphs>82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Результаты ГИА – 9  2022 - 23 учебный год </vt:lpstr>
      <vt:lpstr>Русский язык количество сдававших – 505 человек </vt:lpstr>
      <vt:lpstr>Русский язык «двойки» Всего - 30 </vt:lpstr>
      <vt:lpstr>Математика  количество сдававших – 505  человек </vt:lpstr>
      <vt:lpstr>Математика «двойки» - всего - 65</vt:lpstr>
      <vt:lpstr>Данные по оценке МГ (через ресурс РЭШ)</vt:lpstr>
      <vt:lpstr>Физика  количество сдававших -  40</vt:lpstr>
      <vt:lpstr>Физика «двойки»  Всего - 3</vt:lpstr>
      <vt:lpstr>Биология  количество сдававших - 97</vt:lpstr>
      <vt:lpstr>Биология «двойки»  всего - 8</vt:lpstr>
      <vt:lpstr>Обществознание количество сдававших - 282</vt:lpstr>
      <vt:lpstr>Обществознание «двойки» всего – 30 </vt:lpstr>
      <vt:lpstr>Информатика всего сдававших - 286</vt:lpstr>
      <vt:lpstr>Информатика «двойки2 Всего - 6</vt:lpstr>
      <vt:lpstr>География всего сдававших - 253</vt:lpstr>
      <vt:lpstr>География «двойки» всего - 31</vt:lpstr>
      <vt:lpstr>Химия Количество сдававших - 15</vt:lpstr>
      <vt:lpstr>Литература количество сдававших – 5 </vt:lpstr>
      <vt:lpstr>Английский язык  количество сдававших - 12</vt:lpstr>
      <vt:lpstr>История  количество сдававших - 14</vt:lpstr>
      <vt:lpstr>Количество полученных «двоек»</vt:lpstr>
      <vt:lpstr>Процент «двоек»</vt:lpstr>
      <vt:lpstr>«Двойки» по предметам за два года в %</vt:lpstr>
      <vt:lpstr>Количество не сдавших  всего – 20 человек  </vt:lpstr>
      <vt:lpstr>Слайд 25</vt:lpstr>
    </vt:vector>
  </TitlesOfParts>
  <Company>УО администрации Богучанского района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ГИА – 9  2021 -22 учебный год</dc:title>
  <dc:creator>Userruo</dc:creator>
  <cp:lastModifiedBy>Userruo</cp:lastModifiedBy>
  <cp:revision>167</cp:revision>
  <dcterms:created xsi:type="dcterms:W3CDTF">2022-11-02T02:53:56Z</dcterms:created>
  <dcterms:modified xsi:type="dcterms:W3CDTF">2023-06-28T09:34:11Z</dcterms:modified>
</cp:coreProperties>
</file>